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45"/>
  </p:notesMasterIdLst>
  <p:handoutMasterIdLst>
    <p:handoutMasterId r:id="rId46"/>
  </p:handoutMasterIdLst>
  <p:sldIdLst>
    <p:sldId id="387" r:id="rId2"/>
    <p:sldId id="388" r:id="rId3"/>
    <p:sldId id="389" r:id="rId4"/>
    <p:sldId id="390" r:id="rId5"/>
    <p:sldId id="415" r:id="rId6"/>
    <p:sldId id="392" r:id="rId7"/>
    <p:sldId id="393" r:id="rId8"/>
    <p:sldId id="394" r:id="rId9"/>
    <p:sldId id="395" r:id="rId10"/>
    <p:sldId id="396" r:id="rId11"/>
    <p:sldId id="397" r:id="rId12"/>
    <p:sldId id="398" r:id="rId13"/>
    <p:sldId id="399" r:id="rId14"/>
    <p:sldId id="400" r:id="rId15"/>
    <p:sldId id="401" r:id="rId16"/>
    <p:sldId id="402" r:id="rId17"/>
    <p:sldId id="403" r:id="rId18"/>
    <p:sldId id="416" r:id="rId19"/>
    <p:sldId id="417" r:id="rId20"/>
    <p:sldId id="418" r:id="rId21"/>
    <p:sldId id="404" r:id="rId22"/>
    <p:sldId id="419" r:id="rId23"/>
    <p:sldId id="420" r:id="rId24"/>
    <p:sldId id="421" r:id="rId25"/>
    <p:sldId id="405" r:id="rId26"/>
    <p:sldId id="407" r:id="rId27"/>
    <p:sldId id="408" r:id="rId28"/>
    <p:sldId id="422" r:id="rId29"/>
    <p:sldId id="423" r:id="rId30"/>
    <p:sldId id="424" r:id="rId31"/>
    <p:sldId id="406" r:id="rId32"/>
    <p:sldId id="425" r:id="rId33"/>
    <p:sldId id="426" r:id="rId34"/>
    <p:sldId id="429" r:id="rId35"/>
    <p:sldId id="430" r:id="rId36"/>
    <p:sldId id="431" r:id="rId37"/>
    <p:sldId id="432" r:id="rId38"/>
    <p:sldId id="409" r:id="rId39"/>
    <p:sldId id="410" r:id="rId40"/>
    <p:sldId id="411" r:id="rId41"/>
    <p:sldId id="412" r:id="rId42"/>
    <p:sldId id="413" r:id="rId43"/>
    <p:sldId id="414" r:id="rId44"/>
  </p:sldIdLst>
  <p:sldSz cx="9144000" cy="6858000" type="screen4x3"/>
  <p:notesSz cx="6797675" cy="9928225"/>
  <p:defaultTextStyle>
    <a:defPPr>
      <a:defRPr lang="de-DE"/>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osser, Heike (SSA MR)" initials="h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99CCFF"/>
    <a:srgbClr val="E8E8EF"/>
    <a:srgbClr val="008000"/>
    <a:srgbClr val="0066C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36" autoAdjust="0"/>
    <p:restoredTop sz="93029" autoAdjust="0"/>
  </p:normalViewPr>
  <p:slideViewPr>
    <p:cSldViewPr>
      <p:cViewPr varScale="1">
        <p:scale>
          <a:sx n="65" d="100"/>
          <a:sy n="65" d="100"/>
        </p:scale>
        <p:origin x="1674" y="60"/>
      </p:cViewPr>
      <p:guideLst>
        <p:guide orient="horz" pos="2160"/>
        <p:guide pos="2880"/>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2946399" cy="496889"/>
          </a:xfrm>
          <a:prstGeom prst="rect">
            <a:avLst/>
          </a:prstGeom>
        </p:spPr>
        <p:txBody>
          <a:bodyPr vert="horz" lIns="91427" tIns="45713" rIns="91427" bIns="45713" rtlCol="0"/>
          <a:lstStyle>
            <a:lvl1pPr algn="l">
              <a:defRPr sz="1300"/>
            </a:lvl1pPr>
          </a:lstStyle>
          <a:p>
            <a:endParaRPr lang="de-DE"/>
          </a:p>
        </p:txBody>
      </p:sp>
      <p:sp>
        <p:nvSpPr>
          <p:cNvPr id="3" name="Datumsplatzhalter 2"/>
          <p:cNvSpPr>
            <a:spLocks noGrp="1"/>
          </p:cNvSpPr>
          <p:nvPr>
            <p:ph type="dt" sz="quarter" idx="1"/>
          </p:nvPr>
        </p:nvSpPr>
        <p:spPr>
          <a:xfrm>
            <a:off x="3849689" y="0"/>
            <a:ext cx="2946399" cy="496889"/>
          </a:xfrm>
          <a:prstGeom prst="rect">
            <a:avLst/>
          </a:prstGeom>
        </p:spPr>
        <p:txBody>
          <a:bodyPr vert="horz" lIns="91427" tIns="45713" rIns="91427" bIns="45713" rtlCol="0"/>
          <a:lstStyle>
            <a:lvl1pPr algn="r">
              <a:defRPr sz="1300"/>
            </a:lvl1pPr>
          </a:lstStyle>
          <a:p>
            <a:fld id="{F15A7169-5F4C-4CEE-9FA8-85AEB2ACC249}" type="datetimeFigureOut">
              <a:rPr lang="de-DE" smtClean="0"/>
              <a:t>13.11.2018</a:t>
            </a:fld>
            <a:endParaRPr lang="de-DE"/>
          </a:p>
        </p:txBody>
      </p:sp>
      <p:sp>
        <p:nvSpPr>
          <p:cNvPr id="4" name="Fußzeilenplatzhalter 3"/>
          <p:cNvSpPr>
            <a:spLocks noGrp="1"/>
          </p:cNvSpPr>
          <p:nvPr>
            <p:ph type="ftr" sz="quarter" idx="2"/>
          </p:nvPr>
        </p:nvSpPr>
        <p:spPr>
          <a:xfrm>
            <a:off x="2" y="9429750"/>
            <a:ext cx="2946399" cy="496889"/>
          </a:xfrm>
          <a:prstGeom prst="rect">
            <a:avLst/>
          </a:prstGeom>
        </p:spPr>
        <p:txBody>
          <a:bodyPr vert="horz" lIns="91427" tIns="45713" rIns="91427" bIns="45713" rtlCol="0" anchor="b"/>
          <a:lstStyle>
            <a:lvl1pPr algn="l">
              <a:defRPr sz="1300"/>
            </a:lvl1pPr>
          </a:lstStyle>
          <a:p>
            <a:endParaRPr lang="de-DE"/>
          </a:p>
        </p:txBody>
      </p:sp>
      <p:sp>
        <p:nvSpPr>
          <p:cNvPr id="5" name="Foliennummernplatzhalter 4"/>
          <p:cNvSpPr>
            <a:spLocks noGrp="1"/>
          </p:cNvSpPr>
          <p:nvPr>
            <p:ph type="sldNum" sz="quarter" idx="3"/>
          </p:nvPr>
        </p:nvSpPr>
        <p:spPr>
          <a:xfrm>
            <a:off x="3849689" y="9429750"/>
            <a:ext cx="2946399" cy="496889"/>
          </a:xfrm>
          <a:prstGeom prst="rect">
            <a:avLst/>
          </a:prstGeom>
        </p:spPr>
        <p:txBody>
          <a:bodyPr vert="horz" lIns="91427" tIns="45713" rIns="91427" bIns="45713" rtlCol="0" anchor="b"/>
          <a:lstStyle>
            <a:lvl1pPr algn="r">
              <a:defRPr sz="1300"/>
            </a:lvl1pPr>
          </a:lstStyle>
          <a:p>
            <a:fld id="{363B87C9-567D-4EB1-86AA-3DD3FAE3F26D}" type="slidenum">
              <a:rPr lang="de-DE" smtClean="0"/>
              <a:t>‹Nr.›</a:t>
            </a:fld>
            <a:endParaRPr lang="de-DE"/>
          </a:p>
        </p:txBody>
      </p:sp>
    </p:spTree>
    <p:extLst>
      <p:ext uri="{BB962C8B-B14F-4D97-AF65-F5344CB8AC3E}">
        <p14:creationId xmlns:p14="http://schemas.microsoft.com/office/powerpoint/2010/main" val="3528879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6412"/>
          </a:xfrm>
          <a:prstGeom prst="rect">
            <a:avLst/>
          </a:prstGeom>
        </p:spPr>
        <p:txBody>
          <a:bodyPr vert="horz" lIns="91427" tIns="45713" rIns="91427" bIns="45713" rtlCol="0"/>
          <a:lstStyle>
            <a:lvl1pPr algn="l">
              <a:defRPr sz="1300">
                <a:latin typeface="Arial" charset="0"/>
              </a:defRPr>
            </a:lvl1pPr>
          </a:lstStyle>
          <a:p>
            <a:pPr>
              <a:defRPr/>
            </a:pPr>
            <a:endParaRPr lang="de-DE"/>
          </a:p>
        </p:txBody>
      </p:sp>
      <p:sp>
        <p:nvSpPr>
          <p:cNvPr id="3" name="Datumsplatzhalter 2"/>
          <p:cNvSpPr>
            <a:spLocks noGrp="1"/>
          </p:cNvSpPr>
          <p:nvPr>
            <p:ph type="dt" idx="1"/>
          </p:nvPr>
        </p:nvSpPr>
        <p:spPr>
          <a:xfrm>
            <a:off x="3850445" y="0"/>
            <a:ext cx="2945659" cy="496412"/>
          </a:xfrm>
          <a:prstGeom prst="rect">
            <a:avLst/>
          </a:prstGeom>
        </p:spPr>
        <p:txBody>
          <a:bodyPr vert="horz" lIns="91427" tIns="45713" rIns="91427" bIns="45713" rtlCol="0"/>
          <a:lstStyle>
            <a:lvl1pPr algn="r">
              <a:defRPr sz="1300">
                <a:latin typeface="Arial" charset="0"/>
              </a:defRPr>
            </a:lvl1pPr>
          </a:lstStyle>
          <a:p>
            <a:pPr>
              <a:defRPr/>
            </a:pPr>
            <a:fld id="{6A6BB079-4289-4FAF-B42E-B59F95423BD4}" type="datetimeFigureOut">
              <a:rPr lang="de-DE"/>
              <a:pPr>
                <a:defRPr/>
              </a:pPr>
              <a:t>13.11.2018</a:t>
            </a:fld>
            <a:endParaRPr lang="de-DE"/>
          </a:p>
        </p:txBody>
      </p:sp>
      <p:sp>
        <p:nvSpPr>
          <p:cNvPr id="4" name="Folienbildplatzhalter 3"/>
          <p:cNvSpPr>
            <a:spLocks noGrp="1" noRot="1" noChangeAspect="1"/>
          </p:cNvSpPr>
          <p:nvPr>
            <p:ph type="sldImg" idx="2"/>
          </p:nvPr>
        </p:nvSpPr>
        <p:spPr>
          <a:xfrm>
            <a:off x="917575" y="746125"/>
            <a:ext cx="4962525" cy="3722688"/>
          </a:xfrm>
          <a:prstGeom prst="rect">
            <a:avLst/>
          </a:prstGeom>
          <a:noFill/>
          <a:ln w="12700">
            <a:solidFill>
              <a:prstClr val="black"/>
            </a:solidFill>
          </a:ln>
        </p:spPr>
        <p:txBody>
          <a:bodyPr vert="horz" lIns="91427" tIns="45713" rIns="91427" bIns="45713" rtlCol="0" anchor="ctr"/>
          <a:lstStyle/>
          <a:p>
            <a:pPr lvl="0"/>
            <a:endParaRPr lang="de-DE" noProof="0" smtClean="0"/>
          </a:p>
        </p:txBody>
      </p:sp>
      <p:sp>
        <p:nvSpPr>
          <p:cNvPr id="5" name="Notizenplatzhalter 4"/>
          <p:cNvSpPr>
            <a:spLocks noGrp="1"/>
          </p:cNvSpPr>
          <p:nvPr>
            <p:ph type="body" sz="quarter" idx="3"/>
          </p:nvPr>
        </p:nvSpPr>
        <p:spPr>
          <a:xfrm>
            <a:off x="679768" y="4715909"/>
            <a:ext cx="5438140" cy="4467701"/>
          </a:xfrm>
          <a:prstGeom prst="rect">
            <a:avLst/>
          </a:prstGeom>
        </p:spPr>
        <p:txBody>
          <a:bodyPr vert="horz" lIns="91427" tIns="45713" rIns="91427" bIns="45713"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1" y="9430091"/>
            <a:ext cx="2945659" cy="496412"/>
          </a:xfrm>
          <a:prstGeom prst="rect">
            <a:avLst/>
          </a:prstGeom>
        </p:spPr>
        <p:txBody>
          <a:bodyPr vert="horz" lIns="91427" tIns="45713" rIns="91427" bIns="45713" rtlCol="0" anchor="b"/>
          <a:lstStyle>
            <a:lvl1pPr algn="l">
              <a:defRPr sz="1300">
                <a:latin typeface="Arial" charset="0"/>
              </a:defRPr>
            </a:lvl1pPr>
          </a:lstStyle>
          <a:p>
            <a:pPr>
              <a:defRPr/>
            </a:pPr>
            <a:endParaRPr lang="de-DE"/>
          </a:p>
        </p:txBody>
      </p:sp>
      <p:sp>
        <p:nvSpPr>
          <p:cNvPr id="7" name="Foliennummernplatzhalter 6"/>
          <p:cNvSpPr>
            <a:spLocks noGrp="1"/>
          </p:cNvSpPr>
          <p:nvPr>
            <p:ph type="sldNum" sz="quarter" idx="5"/>
          </p:nvPr>
        </p:nvSpPr>
        <p:spPr>
          <a:xfrm>
            <a:off x="3850445" y="9430091"/>
            <a:ext cx="2945659" cy="496412"/>
          </a:xfrm>
          <a:prstGeom prst="rect">
            <a:avLst/>
          </a:prstGeom>
        </p:spPr>
        <p:txBody>
          <a:bodyPr vert="horz" lIns="91427" tIns="45713" rIns="91427" bIns="45713" rtlCol="0" anchor="b"/>
          <a:lstStyle>
            <a:lvl1pPr algn="r">
              <a:defRPr sz="1300">
                <a:latin typeface="Arial" charset="0"/>
              </a:defRPr>
            </a:lvl1pPr>
          </a:lstStyle>
          <a:p>
            <a:pPr>
              <a:defRPr/>
            </a:pPr>
            <a:fld id="{9F8A1F18-AE3D-4068-83B0-FDBFA4D2287E}" type="slidenum">
              <a:rPr lang="de-DE"/>
              <a:pPr>
                <a:defRPr/>
              </a:pPr>
              <a:t>‹Nr.›</a:t>
            </a:fld>
            <a:endParaRPr lang="de-DE"/>
          </a:p>
        </p:txBody>
      </p:sp>
    </p:spTree>
    <p:extLst>
      <p:ext uri="{BB962C8B-B14F-4D97-AF65-F5344CB8AC3E}">
        <p14:creationId xmlns:p14="http://schemas.microsoft.com/office/powerpoint/2010/main" val="23191074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p:cNvSpPr>
            <a:spLocks noGrp="1" noRot="1" noChangeAspect="1" noTextEdit="1"/>
          </p:cNvSpPr>
          <p:nvPr>
            <p:ph type="sldImg"/>
          </p:nvPr>
        </p:nvSpPr>
        <p:spPr>
          <a:ln/>
        </p:spPr>
      </p:sp>
      <p:sp>
        <p:nvSpPr>
          <p:cNvPr id="717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DE" altLang="de-DE" smtClean="0">
                <a:latin typeface="Arial" panose="020B0604020202020204" pitchFamily="34" charset="0"/>
                <a:cs typeface="Arial" panose="020B0604020202020204" pitchFamily="34" charset="0"/>
                <a:sym typeface="Wingdings" panose="05000000000000000000" pitchFamily="2" charset="2"/>
              </a:rPr>
              <a:t>In diesen Feldern erhalten Sie zu einigen Folien Erläuterungen und ergänzende Hinweise nur für Ihre Verwendung. </a:t>
            </a:r>
          </a:p>
          <a:p>
            <a:pPr eaLnBrk="1" hangingPunct="1">
              <a:spcBef>
                <a:spcPct val="0"/>
              </a:spcBef>
            </a:pPr>
            <a:r>
              <a:rPr lang="de-DE" altLang="de-DE" smtClean="0">
                <a:latin typeface="Arial" panose="020B0604020202020204" pitchFamily="34" charset="0"/>
                <a:cs typeface="Arial" panose="020B0604020202020204" pitchFamily="34" charset="0"/>
                <a:sym typeface="Wingdings" panose="05000000000000000000" pitchFamily="2" charset="2"/>
              </a:rPr>
              <a:t>Sie können auf diese Informationen z. B. zurückgreifen, falls es während der Präsentation oder Anschluss daran zu vertiefenden Rückfragen kommt.</a:t>
            </a:r>
          </a:p>
        </p:txBody>
      </p:sp>
      <p:sp>
        <p:nvSpPr>
          <p:cNvPr id="717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8470B43-F3EA-42EF-841D-FA70A9BC6027}"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154343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lienbildplatzhalter 1"/>
          <p:cNvSpPr>
            <a:spLocks noGrp="1" noRot="1" noChangeAspect="1" noTextEdit="1"/>
          </p:cNvSpPr>
          <p:nvPr>
            <p:ph type="sldImg"/>
          </p:nvPr>
        </p:nvSpPr>
        <p:spPr>
          <a:ln/>
        </p:spPr>
      </p:sp>
      <p:sp>
        <p:nvSpPr>
          <p:cNvPr id="2560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a:r>
              <a:rPr lang="de-DE" altLang="de-DE" smtClean="0">
                <a:latin typeface="Arial" panose="020B0604020202020204" pitchFamily="34" charset="0"/>
                <a:ea typeface="MS PGothic" panose="020B0600070205080204" pitchFamily="34" charset="-128"/>
                <a:cs typeface="Arial" panose="020B0604020202020204" pitchFamily="34" charset="0"/>
              </a:rPr>
              <a:t>Auf diesem Schaubild und auf den Schaubildern der nächsten beiden Folien lässt sich erkennen, an welchen Schulformen die jeweiligen Bildungsgänge angeboten werden. Genauere Informationen zu den Schulformen der Sekundarstufe folgen im Anschluss. </a:t>
            </a:r>
          </a:p>
        </p:txBody>
      </p:sp>
      <p:sp>
        <p:nvSpPr>
          <p:cNvPr id="2560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CB6E957-4CFD-4FDA-BDC9-0B28FCF4F729}"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503090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a:ln/>
        </p:spPr>
      </p:sp>
      <p:sp>
        <p:nvSpPr>
          <p:cNvPr id="2765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a:endParaRPr lang="de-DE" altLang="de-DE" smtClean="0">
              <a:solidFill>
                <a:srgbClr val="FF0000"/>
              </a:solidFill>
              <a:ea typeface="MS PGothic" panose="020B0600070205080204" pitchFamily="34" charset="-128"/>
            </a:endParaRPr>
          </a:p>
        </p:txBody>
      </p:sp>
      <p:sp>
        <p:nvSpPr>
          <p:cNvPr id="2765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8E0862D-1BC8-4597-8A58-A8C4140BBC15}"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163865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bildplatzhalter 1"/>
          <p:cNvSpPr>
            <a:spLocks noGrp="1" noRot="1" noChangeAspect="1" noTextEdit="1"/>
          </p:cNvSpPr>
          <p:nvPr>
            <p:ph type="sldImg"/>
          </p:nvPr>
        </p:nvSpPr>
        <p:spPr>
          <a:ln/>
        </p:spPr>
      </p:sp>
      <p:sp>
        <p:nvSpPr>
          <p:cNvPr id="2969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a:r>
              <a:rPr lang="de-DE" altLang="de-DE" smtClean="0">
                <a:latin typeface="Arial" panose="020B0604020202020204" pitchFamily="34" charset="0"/>
                <a:ea typeface="MS PGothic" panose="020B0600070205080204" pitchFamily="34" charset="-128"/>
                <a:cs typeface="Arial" panose="020B0604020202020204" pitchFamily="34" charset="0"/>
              </a:rPr>
              <a:t>Rückfragen sind denkbar zur Frage der Möglichkeit eines Abschlusses am Ende der Sekundarstufe I. Hierzu kann die Information gegeben werden, dass der Abschluss dieses Bildungsganges (das Abitur) zwar erst am Ende der Sekundarstufe II vergeben wird, in der Mittelstufe aber bei entsprechenden Leistungen Gleichstellungen möglich sind. Gemäß § 39 der VOBGM* kann am Ende der Jahrgangsstufe 9 eine Gleichstellung mit dem Hauptschulabschluss zuerkannt werden (das gilt auch für Schülerinnen und Schüler, die den Realschulbildungsgang besuchen). Am Ende der Jahrgangsstufe 10 kann für Schülerinnen und Schüler, die den gymnasialen Bildungsgang besuchen, die Gleichstellung mit dem Realschulabschluss zuerkannt werden.</a:t>
            </a:r>
          </a:p>
          <a:p>
            <a:pPr defTabSz="457200"/>
            <a:r>
              <a:rPr lang="de-DE" altLang="de-DE" sz="900" smtClean="0">
                <a:latin typeface="Arial" panose="020B0604020202020204" pitchFamily="34" charset="0"/>
                <a:ea typeface="MS PGothic" panose="020B0600070205080204" pitchFamily="34" charset="-128"/>
                <a:cs typeface="Arial" panose="020B0604020202020204" pitchFamily="34" charset="0"/>
              </a:rPr>
              <a:t>(*Verordnung zur Ausgestaltung der Bildungsgänge und Schulformen der Grundstufe (Primarstufe) und der Mittelstufe (Sekundarstufe I) und der Abschlussprüfungen in der Mittelstufe (VOBGM))</a:t>
            </a:r>
          </a:p>
        </p:txBody>
      </p:sp>
      <p:sp>
        <p:nvSpPr>
          <p:cNvPr id="2970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AA81AB-D8A5-49F8-AA7C-81EB1CF1296B}"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134148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bildplatzhalter 1"/>
          <p:cNvSpPr>
            <a:spLocks noGrp="1" noRot="1" noChangeAspect="1" noTextEdit="1"/>
          </p:cNvSpPr>
          <p:nvPr>
            <p:ph type="sldImg"/>
          </p:nvPr>
        </p:nvSpPr>
        <p:spPr>
          <a:ln/>
        </p:spPr>
      </p:sp>
      <p:sp>
        <p:nvSpPr>
          <p:cNvPr id="3174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
        <p:nvSpPr>
          <p:cNvPr id="3174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B61D7B-B439-40CC-A53C-E13F323BC6CE}"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23087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lienbildplatzhalter 1"/>
          <p:cNvSpPr>
            <a:spLocks noGrp="1" noRot="1" noChangeAspect="1" noTextEdit="1"/>
          </p:cNvSpPr>
          <p:nvPr>
            <p:ph type="sldImg"/>
          </p:nvPr>
        </p:nvSpPr>
        <p:spPr>
          <a:ln/>
        </p:spPr>
      </p:sp>
      <p:sp>
        <p:nvSpPr>
          <p:cNvPr id="3379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a:r>
              <a:rPr lang="de-DE" altLang="de-DE" smtClean="0">
                <a:latin typeface="Arial" panose="020B0604020202020204" pitchFamily="34" charset="0"/>
                <a:ea typeface="MS PGothic" panose="020B0600070205080204" pitchFamily="34" charset="-128"/>
                <a:cs typeface="Arial" panose="020B0604020202020204" pitchFamily="34" charset="0"/>
              </a:rPr>
              <a:t>Dieses Schaubild bietet eine Gesamtübersicht über alle Schulformen der Sekundarstufe I.</a:t>
            </a:r>
          </a:p>
          <a:p>
            <a:pPr defTabSz="457200"/>
            <a:r>
              <a:rPr lang="de-DE" altLang="de-DE" smtClean="0">
                <a:latin typeface="Arial" panose="020B0604020202020204" pitchFamily="34" charset="0"/>
                <a:ea typeface="MS PGothic" panose="020B0600070205080204" pitchFamily="34" charset="-128"/>
                <a:cs typeface="Arial" panose="020B0604020202020204" pitchFamily="34" charset="0"/>
              </a:rPr>
              <a:t>Rückfragen sind denkbar zu den Schulformen im gymnasialen Bildungsgang, weil die Sekundarstufe I nicht mit einem Abschluss endet. Dazu sollte dann die Information gegeben werden, dass der gymnasiale Bildungsgang auf 8 bzw. 9 Jahre im Anschluss an die Grundschulzeit ausgelegt ist, mit der Zielausrichtung des Erwerbs der allgemeinen Hochschulreife (Abitur) am Ende der Sekundarstufe II.</a:t>
            </a:r>
          </a:p>
          <a:p>
            <a:pPr defTabSz="457200"/>
            <a:r>
              <a:rPr lang="de-DE" altLang="de-DE" smtClean="0">
                <a:latin typeface="Arial" panose="020B0604020202020204" pitchFamily="34" charset="0"/>
                <a:ea typeface="MS PGothic" panose="020B0600070205080204" pitchFamily="34" charset="-128"/>
                <a:cs typeface="Arial" panose="020B0604020202020204" pitchFamily="34" charset="0"/>
              </a:rPr>
              <a:t>Zu Fragen nach den Gleichstellungen mit dem Hauptschulabschluss und dem Mittleren Abschluss am Ende der Sekundarstufe I am Gymnasium kann der Kommentar zu Folie 12 verwendet werden.</a:t>
            </a:r>
          </a:p>
        </p:txBody>
      </p:sp>
      <p:sp>
        <p:nvSpPr>
          <p:cNvPr id="3379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7C8F30F-219F-44B6-8DD1-4879D9EBA64C}"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169518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bildplatzhalter 1"/>
          <p:cNvSpPr>
            <a:spLocks noGrp="1" noRot="1" noChangeAspect="1" noTextEdit="1"/>
          </p:cNvSpPr>
          <p:nvPr>
            <p:ph type="sldImg"/>
          </p:nvPr>
        </p:nvSpPr>
        <p:spPr>
          <a:ln/>
        </p:spPr>
      </p:sp>
      <p:sp>
        <p:nvSpPr>
          <p:cNvPr id="3584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latin typeface="Arial" panose="020B0604020202020204" pitchFamily="34" charset="0"/>
                <a:cs typeface="Arial" panose="020B0604020202020204" pitchFamily="34" charset="0"/>
              </a:rPr>
              <a:t>Das 10. Hauptschuljahr dient dem Erreichen des Mittleren Abschlusses (Realschulabschluss). Grundlage des Unterrichts sind die Vorgaben für die Jahrgangsstufe 10 der Stundentafel für die Hauptschule und die Kerncurricula oder Lehrpläne für die Realschule. Das 10. Hauptschuljahr können Schüler besuchen, die am Ende der Jahrgangsstufe 9 den Hauptschulabschluss in Form des qualifizierenden Hauptschulabschlusses erworben haben.</a:t>
            </a:r>
          </a:p>
          <a:p>
            <a:r>
              <a:rPr lang="de-DE" altLang="de-DE" smtClean="0">
                <a:latin typeface="Arial" panose="020B0604020202020204" pitchFamily="34" charset="0"/>
                <a:cs typeface="Arial" panose="020B0604020202020204" pitchFamily="34" charset="0"/>
              </a:rPr>
              <a:t>Zum Erreichen des Hauptschulabschlusses nehmen Schülerinnen und Schüler in der Jahrgangsstufe 9 an einem Abschlussverfahren teil. Es besteht aus zwei Teilen: den zentralen Abschlussarbeiten in den Fächern Deutsch, Mathematik und gegebenenfalls der ersten Fremdsprache sowie aus einer Projektprüfung. Entscheidend für die Abschlussvergabe am Ende der Jahrgangsstufe 9 ist nicht alleine das Abschneiden in den Prüfungen; besonderes Gewicht wird vielmehr auf die Leistungen gelegt, die im Unterricht aller Fächer erbracht wurden.</a:t>
            </a:r>
          </a:p>
          <a:p>
            <a:r>
              <a:rPr lang="de-DE" altLang="de-DE" smtClean="0">
                <a:latin typeface="Arial" panose="020B0604020202020204" pitchFamily="34" charset="0"/>
                <a:cs typeface="Arial" panose="020B0604020202020204" pitchFamily="34" charset="0"/>
              </a:rPr>
              <a:t>Zum Erreichen des qualifizierenden Hauptschulabschlusses ist die zusätzliche Teilnahme an den Zentralen Abschlussarbeiten im Fach Englisch und eine Gesamtleistung von mindestens 3,0 einschließlich der Fachnote Englisch erforderlich.</a:t>
            </a:r>
          </a:p>
        </p:txBody>
      </p:sp>
      <p:sp>
        <p:nvSpPr>
          <p:cNvPr id="3584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1C7220F-CCE3-447B-8977-B369EF74D159}"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244826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p:cNvSpPr>
            <a:spLocks noGrp="1" noRot="1" noChangeAspect="1" noTextEdit="1"/>
          </p:cNvSpPr>
          <p:nvPr>
            <p:ph type="sldImg"/>
          </p:nvPr>
        </p:nvSpPr>
        <p:spPr>
          <a:ln/>
        </p:spPr>
      </p:sp>
      <p:sp>
        <p:nvSpPr>
          <p:cNvPr id="378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latin typeface="Arial" panose="020B0604020202020204" pitchFamily="34" charset="0"/>
                <a:cs typeface="Arial" panose="020B0604020202020204" pitchFamily="34" charset="0"/>
              </a:rPr>
              <a:t>Das 10. Hauptschuljahr dient dem Erreichen des Mittleren Abschlusses (Realschulabschluss). Grundlage des Unterrichts sind die Vorgaben für die Jahrgangsstufe 10 der Stundentafel für die Hauptschule und die Kerncurricula oder Lehrpläne für die Realschule. Das 10. Hauptschuljahr können Schüler besuchen, die am Ende der Jahrgangsstufe 9 den Hauptschulabschluss in Form des qualifizierenden Hauptschulabschlusses erworben haben.</a:t>
            </a:r>
          </a:p>
          <a:p>
            <a:r>
              <a:rPr lang="de-DE" altLang="de-DE" smtClean="0">
                <a:latin typeface="Arial" panose="020B0604020202020204" pitchFamily="34" charset="0"/>
                <a:cs typeface="Arial" panose="020B0604020202020204" pitchFamily="34" charset="0"/>
              </a:rPr>
              <a:t>Zum Erreichen des Hauptschulabschlusses nehmen Schülerinnen und Schüler in der Jahrgangsstufe 9 an einem Abschlussverfahren teil. Es besteht aus zwei Teilen: den zentralen Abschlussarbeiten in den Fächern Deutsch, Mathematik und gegebenenfalls der ersten Fremdsprache sowie aus einer Projektprüfung. Entscheidend für die Abschlussvergabe am Ende der Jahrgangsstufe 9 ist nicht alleine das Abschneiden in den Prüfungen; besonderes Gewicht wird vielmehr auf die Leistungen gelegt, die im Unterricht aller Fächer erbracht wurden.</a:t>
            </a:r>
          </a:p>
          <a:p>
            <a:r>
              <a:rPr lang="de-DE" altLang="de-DE" smtClean="0">
                <a:latin typeface="Arial" panose="020B0604020202020204" pitchFamily="34" charset="0"/>
                <a:cs typeface="Arial" panose="020B0604020202020204" pitchFamily="34" charset="0"/>
              </a:rPr>
              <a:t>Zum Erreichen des qualifizierenden Hauptschulabschlusses ist die zusätzliche Teilnahme an den Zentralen Abschlussarbeiten im Fach Englisch und eine Gesamtleistung von mindestens 3,0 einschließlich der Fachnote Englisch erforderlich.</a:t>
            </a:r>
          </a:p>
        </p:txBody>
      </p:sp>
      <p:sp>
        <p:nvSpPr>
          <p:cNvPr id="3789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096BEFF-0216-4199-B283-1EBFF994F81A}"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6613526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a:ln/>
        </p:spPr>
      </p:sp>
      <p:sp>
        <p:nvSpPr>
          <p:cNvPr id="3993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a:r>
              <a:rPr lang="de-DE" altLang="de-DE" smtClean="0">
                <a:latin typeface="Arial" panose="020B0604020202020204" pitchFamily="34" charset="0"/>
                <a:ea typeface="MS PGothic" panose="020B0600070205080204" pitchFamily="34" charset="-128"/>
                <a:cs typeface="Arial" panose="020B0604020202020204" pitchFamily="34" charset="0"/>
              </a:rPr>
              <a:t>An einer verbundenen Haupt- und Realschule kann sowohl der Mittlere Abschluss als auch der Hauptschulabschluss erworben werden. Zwar müssen die Fächer Deutsch, Mathematik und erste Fremdsprache ab der Jahrgangsstufe 7 schulzweigbezogen erteilt werden. Es ist aber möglich, dass die anderen Fächer, in der Jahrgangsstufe 7 auch das Fach Mathematik, teilweise, mit Zustimmung des Staatlichen Schulamtes auch insgesamt, schulzweigübergreifend unterrichtet werden können. Die Entscheidung trifft die Gesamtkonferenz. Die im schulzweigübergreifenden Unterricht erbrachten Leistungen sind den Anforderungen des Schulzweigs entsprechend zu bewerten, dem die Schülerin oder der Schüler angehört. </a:t>
            </a:r>
          </a:p>
        </p:txBody>
      </p:sp>
      <p:sp>
        <p:nvSpPr>
          <p:cNvPr id="3994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C68195C-0808-42F4-9030-2AACB5B0CFF7}"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323172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61060" indent="-292838" eaLnBrk="0" hangingPunct="0">
              <a:defRPr>
                <a:solidFill>
                  <a:schemeClr val="tx1"/>
                </a:solidFill>
                <a:latin typeface="Arial" pitchFamily="34" charset="0"/>
              </a:defRPr>
            </a:lvl2pPr>
            <a:lvl3pPr marL="1172965" indent="-233307" eaLnBrk="0" hangingPunct="0">
              <a:defRPr>
                <a:solidFill>
                  <a:schemeClr val="tx1"/>
                </a:solidFill>
                <a:latin typeface="Arial" pitchFamily="34" charset="0"/>
              </a:defRPr>
            </a:lvl3pPr>
            <a:lvl4pPr marL="1641186" indent="-233307" eaLnBrk="0" hangingPunct="0">
              <a:defRPr>
                <a:solidFill>
                  <a:schemeClr val="tx1"/>
                </a:solidFill>
                <a:latin typeface="Arial" pitchFamily="34" charset="0"/>
              </a:defRPr>
            </a:lvl4pPr>
            <a:lvl5pPr marL="2111015" indent="-233307" eaLnBrk="0" hangingPunct="0">
              <a:defRPr>
                <a:solidFill>
                  <a:schemeClr val="tx1"/>
                </a:solidFill>
                <a:latin typeface="Arial" pitchFamily="34" charset="0"/>
              </a:defRPr>
            </a:lvl5pPr>
            <a:lvl6pPr marL="2574409" indent="-233307" eaLnBrk="0" fontAlgn="base" hangingPunct="0">
              <a:spcBef>
                <a:spcPct val="0"/>
              </a:spcBef>
              <a:spcAft>
                <a:spcPct val="0"/>
              </a:spcAft>
              <a:defRPr>
                <a:solidFill>
                  <a:schemeClr val="tx1"/>
                </a:solidFill>
                <a:latin typeface="Arial" pitchFamily="34" charset="0"/>
              </a:defRPr>
            </a:lvl6pPr>
            <a:lvl7pPr marL="3037803" indent="-233307" eaLnBrk="0" fontAlgn="base" hangingPunct="0">
              <a:spcBef>
                <a:spcPct val="0"/>
              </a:spcBef>
              <a:spcAft>
                <a:spcPct val="0"/>
              </a:spcAft>
              <a:defRPr>
                <a:solidFill>
                  <a:schemeClr val="tx1"/>
                </a:solidFill>
                <a:latin typeface="Arial" pitchFamily="34" charset="0"/>
              </a:defRPr>
            </a:lvl7pPr>
            <a:lvl8pPr marL="3501196" indent="-233307" eaLnBrk="0" fontAlgn="base" hangingPunct="0">
              <a:spcBef>
                <a:spcPct val="0"/>
              </a:spcBef>
              <a:spcAft>
                <a:spcPct val="0"/>
              </a:spcAft>
              <a:defRPr>
                <a:solidFill>
                  <a:schemeClr val="tx1"/>
                </a:solidFill>
                <a:latin typeface="Arial" pitchFamily="34" charset="0"/>
              </a:defRPr>
            </a:lvl8pPr>
            <a:lvl9pPr marL="3964589" indent="-233307" eaLnBrk="0" fontAlgn="base" hangingPunct="0">
              <a:spcBef>
                <a:spcPct val="0"/>
              </a:spcBef>
              <a:spcAft>
                <a:spcPct val="0"/>
              </a:spcAft>
              <a:defRPr>
                <a:solidFill>
                  <a:schemeClr val="tx1"/>
                </a:solidFill>
                <a:latin typeface="Arial" pitchFamily="34" charset="0"/>
              </a:defRPr>
            </a:lvl9pPr>
          </a:lstStyle>
          <a:p>
            <a:pPr eaLnBrk="1" hangingPunct="1"/>
            <a:fld id="{43CAD869-0628-4F1E-A56C-0F6192B5B9E1}" type="slidenum">
              <a:rPr lang="de-DE" altLang="de-DE" smtClean="0">
                <a:solidFill>
                  <a:prstClr val="black"/>
                </a:solidFill>
              </a:rPr>
              <a:pPr eaLnBrk="1" hangingPunct="1"/>
              <a:t>18</a:t>
            </a:fld>
            <a:endParaRPr lang="de-DE" altLang="de-DE" smtClean="0">
              <a:solidFill>
                <a:prstClr val="black"/>
              </a:solidFill>
            </a:endParaRPr>
          </a:p>
        </p:txBody>
      </p:sp>
      <p:sp>
        <p:nvSpPr>
          <p:cNvPr id="40963" name="Rectangle 2"/>
          <p:cNvSpPr>
            <a:spLocks noGrp="1" noRot="1" noChangeAspect="1" noChangeArrowheads="1" noTextEdit="1"/>
          </p:cNvSpPr>
          <p:nvPr>
            <p:ph type="sldImg"/>
          </p:nvPr>
        </p:nvSpPr>
        <p:spPr bwMode="auto">
          <a:xfrm>
            <a:off x="917575" y="746125"/>
            <a:ext cx="4962525" cy="3722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Tree>
    <p:extLst>
      <p:ext uri="{BB962C8B-B14F-4D97-AF65-F5344CB8AC3E}">
        <p14:creationId xmlns:p14="http://schemas.microsoft.com/office/powerpoint/2010/main" val="11169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6125"/>
            <a:ext cx="4962525" cy="3722688"/>
          </a:xfrm>
        </p:spPr>
      </p:sp>
      <p:sp>
        <p:nvSpPr>
          <p:cNvPr id="3" name="Notizenplatzhalter 2"/>
          <p:cNvSpPr>
            <a:spLocks noGrp="1"/>
          </p:cNvSpPr>
          <p:nvPr>
            <p:ph type="body" idx="1"/>
          </p:nvPr>
        </p:nvSpPr>
        <p:spPr/>
        <p:txBody>
          <a:bodyPr/>
          <a:lstStyle/>
          <a:p>
            <a:pPr defTabSz="926787">
              <a:defRPr/>
            </a:pPr>
            <a:r>
              <a:rPr lang="de-DE" dirty="0" smtClean="0"/>
              <a:t>Förderstufe:</a:t>
            </a:r>
            <a:r>
              <a:rPr lang="de-DE" baseline="0" dirty="0" smtClean="0"/>
              <a:t> Gemeinsamer Unterricht aller Schülerinnen und Schüler</a:t>
            </a:r>
          </a:p>
          <a:p>
            <a:pPr defTabSz="926787">
              <a:defRPr/>
            </a:pPr>
            <a:r>
              <a:rPr lang="de-DE" baseline="0" dirty="0" smtClean="0"/>
              <a:t>Eignungsfeststellung in Klasse 6 durch die Schule</a:t>
            </a:r>
          </a:p>
          <a:p>
            <a:pPr defTabSz="926787">
              <a:defRPr/>
            </a:pPr>
            <a:endParaRPr lang="de-DE" baseline="0" dirty="0" smtClean="0"/>
          </a:p>
          <a:p>
            <a:pPr defTabSz="926787">
              <a:defRPr/>
            </a:pPr>
            <a:r>
              <a:rPr lang="de-DE" baseline="0" dirty="0" smtClean="0"/>
              <a:t>Hauptschule: hoher Praxisbezug, intensive Berufsorientierung; </a:t>
            </a:r>
          </a:p>
          <a:p>
            <a:pPr defTabSz="926787">
              <a:defRPr/>
            </a:pPr>
            <a:r>
              <a:rPr lang="de-DE" baseline="0" dirty="0" smtClean="0"/>
              <a:t>Abschlüsse: </a:t>
            </a:r>
          </a:p>
          <a:p>
            <a:pPr marL="173947" indent="-173947" defTabSz="926787">
              <a:buFont typeface="Wingdings"/>
              <a:buChar char="à"/>
              <a:defRPr/>
            </a:pPr>
            <a:r>
              <a:rPr lang="de-DE" baseline="0" dirty="0" smtClean="0"/>
              <a:t>Hauptschulabschluss (Übergang zu dualen Ausbildungen oder Berufsfachschule)</a:t>
            </a:r>
          </a:p>
          <a:p>
            <a:pPr marL="173947" indent="-173947" defTabSz="926787">
              <a:buFont typeface="Wingdings"/>
              <a:buChar char="à"/>
              <a:defRPr/>
            </a:pPr>
            <a:r>
              <a:rPr lang="de-DE" baseline="0" dirty="0" smtClean="0"/>
              <a:t>qualifizierter Hauptschulabschluss</a:t>
            </a:r>
          </a:p>
          <a:p>
            <a:pPr marL="173947" indent="-173947" defTabSz="926787">
              <a:buFont typeface="Wingdings"/>
              <a:buChar char="à"/>
              <a:defRPr/>
            </a:pPr>
            <a:endParaRPr lang="de-DE" baseline="0" dirty="0" smtClean="0"/>
          </a:p>
          <a:p>
            <a:pPr defTabSz="926787">
              <a:defRPr/>
            </a:pPr>
            <a:r>
              <a:rPr lang="de-DE" baseline="0" dirty="0" smtClean="0"/>
              <a:t>Realschule: Praxisbezug und Berufsorientierung</a:t>
            </a:r>
          </a:p>
          <a:p>
            <a:pPr defTabSz="926787">
              <a:defRPr/>
            </a:pPr>
            <a:r>
              <a:rPr lang="de-DE" baseline="0" dirty="0" smtClean="0"/>
              <a:t>Abschlüsse:</a:t>
            </a:r>
          </a:p>
          <a:p>
            <a:pPr defTabSz="926787">
              <a:defRPr/>
            </a:pPr>
            <a:r>
              <a:rPr lang="de-DE" baseline="0" dirty="0" smtClean="0">
                <a:sym typeface="Wingdings" panose="05000000000000000000" pitchFamily="2" charset="2"/>
              </a:rPr>
              <a:t> Realschulabschluss </a:t>
            </a:r>
            <a:r>
              <a:rPr lang="de-DE" baseline="0" dirty="0" smtClean="0"/>
              <a:t>(Übergang zu dualen Ausbildungen, Fachoberschulen und gymnasialen Bildungsgängen)</a:t>
            </a:r>
          </a:p>
          <a:p>
            <a:pPr marL="173947" indent="-173947" defTabSz="926787">
              <a:buFont typeface="Wingdings"/>
              <a:buChar char="à"/>
              <a:defRPr/>
            </a:pPr>
            <a:r>
              <a:rPr lang="de-DE" dirty="0" smtClean="0">
                <a:sym typeface="Wingdings" panose="05000000000000000000" pitchFamily="2" charset="2"/>
              </a:rPr>
              <a:t>Qualifizierter Realschulabschluss</a:t>
            </a:r>
          </a:p>
          <a:p>
            <a:pPr defTabSz="926787">
              <a:defRPr/>
            </a:pPr>
            <a:endParaRPr lang="de-DE" dirty="0"/>
          </a:p>
        </p:txBody>
      </p:sp>
      <p:sp>
        <p:nvSpPr>
          <p:cNvPr id="4" name="Foliennummernplatzhalter 3"/>
          <p:cNvSpPr>
            <a:spLocks noGrp="1"/>
          </p:cNvSpPr>
          <p:nvPr>
            <p:ph type="sldNum" sz="quarter" idx="10"/>
          </p:nvPr>
        </p:nvSpPr>
        <p:spPr/>
        <p:txBody>
          <a:bodyPr/>
          <a:lstStyle/>
          <a:p>
            <a:pPr>
              <a:defRPr/>
            </a:pPr>
            <a:fld id="{9F8A1F18-AE3D-4068-83B0-FDBFA4D2287E}" type="slidenum">
              <a:rPr lang="de-DE" smtClean="0">
                <a:solidFill>
                  <a:prstClr val="black"/>
                </a:solidFill>
              </a:rPr>
              <a:pPr>
                <a:defRPr/>
              </a:pPr>
              <a:t>19</a:t>
            </a:fld>
            <a:endParaRPr lang="de-DE">
              <a:solidFill>
                <a:prstClr val="black"/>
              </a:solidFill>
            </a:endParaRPr>
          </a:p>
        </p:txBody>
      </p:sp>
    </p:spTree>
    <p:extLst>
      <p:ext uri="{BB962C8B-B14F-4D97-AF65-F5344CB8AC3E}">
        <p14:creationId xmlns:p14="http://schemas.microsoft.com/office/powerpoint/2010/main" val="172975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p:cNvSpPr>
            <a:spLocks noGrp="1" noRot="1" noChangeAspect="1" noTextEdit="1"/>
          </p:cNvSpPr>
          <p:nvPr>
            <p:ph type="sldImg"/>
          </p:nvPr>
        </p:nvSpPr>
        <p:spPr>
          <a:ln/>
        </p:spPr>
      </p:sp>
      <p:sp>
        <p:nvSpPr>
          <p:cNvPr id="921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
        <p:nvSpPr>
          <p:cNvPr id="922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17D237E-B22E-46D4-94D5-D5A8B9E7E68B}"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4251207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6125"/>
            <a:ext cx="4962525" cy="3722688"/>
          </a:xfrm>
        </p:spPr>
      </p:sp>
      <p:sp>
        <p:nvSpPr>
          <p:cNvPr id="3" name="Notizenplatzhalter 2"/>
          <p:cNvSpPr>
            <a:spLocks noGrp="1"/>
          </p:cNvSpPr>
          <p:nvPr>
            <p:ph type="body" idx="1"/>
          </p:nvPr>
        </p:nvSpPr>
        <p:spPr/>
        <p:txBody>
          <a:bodyPr/>
          <a:lstStyle/>
          <a:p>
            <a:r>
              <a:rPr lang="de-DE" u="sng" dirty="0"/>
              <a:t>Schule mit Ganztagsangebot, Profil 1:</a:t>
            </a:r>
            <a:endParaRPr lang="de-DE" dirty="0"/>
          </a:p>
          <a:p>
            <a:r>
              <a:rPr lang="de-DE" dirty="0"/>
              <a:t>-	Angebote im Ganztagsbereich an 4 Tagen</a:t>
            </a:r>
          </a:p>
          <a:p>
            <a:r>
              <a:rPr lang="de-DE" dirty="0"/>
              <a:t>-	Je 2 Mittagessen (auch vegetarisch) an 5 Tagen</a:t>
            </a:r>
          </a:p>
          <a:p>
            <a:r>
              <a:rPr lang="de-DE" dirty="0"/>
              <a:t>-	Tägliche Hausaufgabenbetreuung</a:t>
            </a:r>
          </a:p>
        </p:txBody>
      </p:sp>
      <p:sp>
        <p:nvSpPr>
          <p:cNvPr id="4" name="Foliennummernplatzhalter 3"/>
          <p:cNvSpPr>
            <a:spLocks noGrp="1"/>
          </p:cNvSpPr>
          <p:nvPr>
            <p:ph type="sldNum" sz="quarter" idx="10"/>
          </p:nvPr>
        </p:nvSpPr>
        <p:spPr/>
        <p:txBody>
          <a:bodyPr/>
          <a:lstStyle/>
          <a:p>
            <a:pPr>
              <a:defRPr/>
            </a:pPr>
            <a:fld id="{9F8A1F18-AE3D-4068-83B0-FDBFA4D2287E}" type="slidenum">
              <a:rPr lang="de-DE" smtClean="0">
                <a:solidFill>
                  <a:prstClr val="black"/>
                </a:solidFill>
              </a:rPr>
              <a:pPr>
                <a:defRPr/>
              </a:pPr>
              <a:t>20</a:t>
            </a:fld>
            <a:endParaRPr lang="de-DE">
              <a:solidFill>
                <a:prstClr val="black"/>
              </a:solidFill>
            </a:endParaRPr>
          </a:p>
        </p:txBody>
      </p:sp>
    </p:spTree>
    <p:extLst>
      <p:ext uri="{BB962C8B-B14F-4D97-AF65-F5344CB8AC3E}">
        <p14:creationId xmlns:p14="http://schemas.microsoft.com/office/powerpoint/2010/main" val="40954297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lienbildplatzhalter 1"/>
          <p:cNvSpPr>
            <a:spLocks noGrp="1" noRot="1" noChangeAspect="1" noTextEdit="1"/>
          </p:cNvSpPr>
          <p:nvPr>
            <p:ph type="sldImg"/>
          </p:nvPr>
        </p:nvSpPr>
        <p:spPr>
          <a:ln/>
        </p:spPr>
      </p:sp>
      <p:sp>
        <p:nvSpPr>
          <p:cNvPr id="4198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a:r>
              <a:rPr lang="de-DE" altLang="de-DE" smtClean="0">
                <a:latin typeface="Arial" panose="020B0604020202020204" pitchFamily="34" charset="0"/>
                <a:ea typeface="MS PGothic" panose="020B0600070205080204" pitchFamily="34" charset="-128"/>
                <a:cs typeface="Arial" panose="020B0604020202020204" pitchFamily="34" charset="0"/>
              </a:rPr>
              <a:t>Über diese Schulform sollte nur in den Schulamtsbezirken informiert werden, in denen sie tatsächlich angeboten wird.</a:t>
            </a:r>
          </a:p>
        </p:txBody>
      </p:sp>
      <p:sp>
        <p:nvSpPr>
          <p:cNvPr id="4198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781A0AC-DA55-4BBD-ACD5-4A1AB6E98028}"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1666410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50774" indent="-288880" eaLnBrk="0" hangingPunct="0">
              <a:defRPr>
                <a:solidFill>
                  <a:schemeClr val="tx1"/>
                </a:solidFill>
                <a:latin typeface="Arial" pitchFamily="34" charset="0"/>
              </a:defRPr>
            </a:lvl2pPr>
            <a:lvl3pPr marL="1157113" indent="-230154" eaLnBrk="0" hangingPunct="0">
              <a:defRPr>
                <a:solidFill>
                  <a:schemeClr val="tx1"/>
                </a:solidFill>
                <a:latin typeface="Arial" pitchFamily="34" charset="0"/>
              </a:defRPr>
            </a:lvl3pPr>
            <a:lvl4pPr marL="1619006" indent="-230154" eaLnBrk="0" hangingPunct="0">
              <a:defRPr>
                <a:solidFill>
                  <a:schemeClr val="tx1"/>
                </a:solidFill>
                <a:latin typeface="Arial" pitchFamily="34" charset="0"/>
              </a:defRPr>
            </a:lvl4pPr>
            <a:lvl5pPr marL="2082485" indent="-230154" eaLnBrk="0" hangingPunct="0">
              <a:defRPr>
                <a:solidFill>
                  <a:schemeClr val="tx1"/>
                </a:solidFill>
                <a:latin typeface="Arial" pitchFamily="34" charset="0"/>
              </a:defRPr>
            </a:lvl5pPr>
            <a:lvl6pPr marL="2539616" indent="-230154" eaLnBrk="0" fontAlgn="base" hangingPunct="0">
              <a:spcBef>
                <a:spcPct val="0"/>
              </a:spcBef>
              <a:spcAft>
                <a:spcPct val="0"/>
              </a:spcAft>
              <a:defRPr>
                <a:solidFill>
                  <a:schemeClr val="tx1"/>
                </a:solidFill>
                <a:latin typeface="Arial" pitchFamily="34" charset="0"/>
              </a:defRPr>
            </a:lvl6pPr>
            <a:lvl7pPr marL="2996748" indent="-230154" eaLnBrk="0" fontAlgn="base" hangingPunct="0">
              <a:spcBef>
                <a:spcPct val="0"/>
              </a:spcBef>
              <a:spcAft>
                <a:spcPct val="0"/>
              </a:spcAft>
              <a:defRPr>
                <a:solidFill>
                  <a:schemeClr val="tx1"/>
                </a:solidFill>
                <a:latin typeface="Arial" pitchFamily="34" charset="0"/>
              </a:defRPr>
            </a:lvl7pPr>
            <a:lvl8pPr marL="3453878" indent="-230154" eaLnBrk="0" fontAlgn="base" hangingPunct="0">
              <a:spcBef>
                <a:spcPct val="0"/>
              </a:spcBef>
              <a:spcAft>
                <a:spcPct val="0"/>
              </a:spcAft>
              <a:defRPr>
                <a:solidFill>
                  <a:schemeClr val="tx1"/>
                </a:solidFill>
                <a:latin typeface="Arial" pitchFamily="34" charset="0"/>
              </a:defRPr>
            </a:lvl8pPr>
            <a:lvl9pPr marL="3911008" indent="-230154" eaLnBrk="0" fontAlgn="base" hangingPunct="0">
              <a:spcBef>
                <a:spcPct val="0"/>
              </a:spcBef>
              <a:spcAft>
                <a:spcPct val="0"/>
              </a:spcAft>
              <a:defRPr>
                <a:solidFill>
                  <a:schemeClr val="tx1"/>
                </a:solidFill>
                <a:latin typeface="Arial" pitchFamily="34" charset="0"/>
              </a:defRPr>
            </a:lvl9pPr>
          </a:lstStyle>
          <a:p>
            <a:pPr eaLnBrk="1" hangingPunct="1"/>
            <a:fld id="{43CAD869-0628-4F1E-A56C-0F6192B5B9E1}" type="slidenum">
              <a:rPr lang="de-DE" altLang="de-DE" smtClean="0">
                <a:solidFill>
                  <a:prstClr val="black"/>
                </a:solidFill>
              </a:rPr>
              <a:pPr eaLnBrk="1" hangingPunct="1"/>
              <a:t>22</a:t>
            </a:fld>
            <a:endParaRPr lang="de-DE" altLang="de-DE">
              <a:solidFill>
                <a:prstClr val="black"/>
              </a:solidFill>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Tree>
    <p:extLst>
      <p:ext uri="{BB962C8B-B14F-4D97-AF65-F5344CB8AC3E}">
        <p14:creationId xmlns:p14="http://schemas.microsoft.com/office/powerpoint/2010/main" val="32574190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4262" eaLnBrk="1" hangingPunct="1">
              <a:spcBef>
                <a:spcPct val="0"/>
              </a:spcBef>
              <a:defRPr/>
            </a:pPr>
            <a:r>
              <a:rPr lang="de-DE" dirty="0"/>
              <a:t>Klassen 1- 8  werden z. Zt. am Standort Willy-Mock-Straße unterrichtet,</a:t>
            </a:r>
          </a:p>
          <a:p>
            <a:pPr defTabSz="914262" eaLnBrk="1" hangingPunct="1">
              <a:spcBef>
                <a:spcPct val="0"/>
              </a:spcBef>
              <a:defRPr/>
            </a:pPr>
            <a:r>
              <a:rPr lang="de-DE" dirty="0"/>
              <a:t>Klassen 9 und 10 am Standort Uferstraße.</a:t>
            </a:r>
          </a:p>
          <a:p>
            <a:pPr defTabSz="914262" eaLnBrk="1" hangingPunct="1">
              <a:spcBef>
                <a:spcPct val="0"/>
              </a:spcBef>
              <a:defRPr/>
            </a:pPr>
            <a:r>
              <a:rPr lang="de-DE" dirty="0"/>
              <a:t>Klassen 5</a:t>
            </a:r>
            <a:r>
              <a:rPr lang="de-DE" baseline="0" dirty="0"/>
              <a:t> – 7 </a:t>
            </a:r>
            <a:r>
              <a:rPr lang="de-DE" baseline="0" dirty="0">
                <a:sym typeface="Wingdings" panose="05000000000000000000" pitchFamily="2" charset="2"/>
              </a:rPr>
              <a:t> </a:t>
            </a:r>
            <a:r>
              <a:rPr lang="de-DE" baseline="0" dirty="0"/>
              <a:t>Aufbaustufe (gemeinsames Lernen)</a:t>
            </a:r>
          </a:p>
          <a:p>
            <a:pPr defTabSz="914262" eaLnBrk="1" hangingPunct="1">
              <a:spcBef>
                <a:spcPct val="0"/>
              </a:spcBef>
              <a:defRPr/>
            </a:pPr>
            <a:r>
              <a:rPr lang="de-DE" baseline="0" dirty="0"/>
              <a:t>Übergang in abschlussbezogene Bildungsgänge ab Klasse 8</a:t>
            </a:r>
          </a:p>
          <a:p>
            <a:pPr defTabSz="914262" eaLnBrk="1" hangingPunct="1">
              <a:spcBef>
                <a:spcPct val="0"/>
              </a:spcBef>
              <a:defRPr/>
            </a:pPr>
            <a:r>
              <a:rPr lang="de-DE" baseline="0" dirty="0"/>
              <a:t>Klasse 8,9 </a:t>
            </a:r>
            <a:r>
              <a:rPr lang="de-DE" baseline="0" dirty="0">
                <a:sym typeface="Wingdings" panose="05000000000000000000" pitchFamily="2" charset="2"/>
              </a:rPr>
              <a:t> </a:t>
            </a:r>
            <a:r>
              <a:rPr lang="de-DE" baseline="0" dirty="0"/>
              <a:t>praxisorientierter Bildungsgang oder Klassen 8 – 10 </a:t>
            </a:r>
            <a:r>
              <a:rPr lang="de-DE" baseline="0" dirty="0">
                <a:sym typeface="Wingdings" panose="05000000000000000000" pitchFamily="2" charset="2"/>
              </a:rPr>
              <a:t> mittlerer Bildungsgang</a:t>
            </a:r>
          </a:p>
          <a:p>
            <a:pPr defTabSz="914262" eaLnBrk="1" hangingPunct="1">
              <a:spcBef>
                <a:spcPct val="0"/>
              </a:spcBef>
              <a:defRPr/>
            </a:pPr>
            <a:r>
              <a:rPr lang="de-DE" baseline="0" dirty="0">
                <a:sym typeface="Wingdings" panose="05000000000000000000" pitchFamily="2" charset="2"/>
              </a:rPr>
              <a:t>Abschlüsse: Alle der Haupt- und Realschulen; Übergang zu den dualen Ausbildungen, Berufsfachschulen, Fachoberschulen oder gymnasialen Bildungsgängen</a:t>
            </a:r>
          </a:p>
          <a:p>
            <a:pPr defTabSz="914262" eaLnBrk="1" hangingPunct="1">
              <a:spcBef>
                <a:spcPct val="0"/>
              </a:spcBef>
              <a:defRPr/>
            </a:pPr>
            <a:endParaRPr lang="de-DE" dirty="0"/>
          </a:p>
        </p:txBody>
      </p:sp>
      <p:sp>
        <p:nvSpPr>
          <p:cNvPr id="4" name="Foliennummernplatzhalter 3"/>
          <p:cNvSpPr>
            <a:spLocks noGrp="1"/>
          </p:cNvSpPr>
          <p:nvPr>
            <p:ph type="sldNum" sz="quarter" idx="10"/>
          </p:nvPr>
        </p:nvSpPr>
        <p:spPr/>
        <p:txBody>
          <a:bodyPr/>
          <a:lstStyle/>
          <a:p>
            <a:pPr>
              <a:defRPr/>
            </a:pPr>
            <a:fld id="{9F8A1F18-AE3D-4068-83B0-FDBFA4D2287E}" type="slidenum">
              <a:rPr lang="de-DE" smtClean="0">
                <a:solidFill>
                  <a:prstClr val="black"/>
                </a:solidFill>
              </a:rPr>
              <a:pPr>
                <a:defRPr/>
              </a:pPr>
              <a:t>23</a:t>
            </a:fld>
            <a:endParaRPr lang="de-DE">
              <a:solidFill>
                <a:prstClr val="black"/>
              </a:solidFill>
            </a:endParaRPr>
          </a:p>
        </p:txBody>
      </p:sp>
    </p:spTree>
    <p:extLst>
      <p:ext uri="{BB962C8B-B14F-4D97-AF65-F5344CB8AC3E}">
        <p14:creationId xmlns:p14="http://schemas.microsoft.com/office/powerpoint/2010/main" val="35503385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4262">
              <a:defRPr/>
            </a:pPr>
            <a:r>
              <a:rPr lang="de-DE" dirty="0"/>
              <a:t>Spezifika der einzigen Mittelstufenschule in Marburg sind hier dargestellt</a:t>
            </a:r>
          </a:p>
          <a:p>
            <a:r>
              <a:rPr lang="de-DE" u="sng" dirty="0"/>
              <a:t>Schule mit Ganztagsangebot, Profil  2:</a:t>
            </a:r>
            <a:endParaRPr lang="de-DE" dirty="0"/>
          </a:p>
          <a:p>
            <a:r>
              <a:rPr lang="de-DE" dirty="0"/>
              <a:t>Mittagessen, Hausaufgabenbetreuung</a:t>
            </a:r>
          </a:p>
          <a:p>
            <a:r>
              <a:rPr lang="de-DE" dirty="0"/>
              <a:t>	Vielfältige AG-Angebote</a:t>
            </a:r>
          </a:p>
          <a:p>
            <a:pPr defTabSz="914262">
              <a:defRPr/>
            </a:pPr>
            <a:endParaRPr lang="de-DE" dirty="0"/>
          </a:p>
        </p:txBody>
      </p:sp>
      <p:sp>
        <p:nvSpPr>
          <p:cNvPr id="4" name="Foliennummernplatzhalter 3"/>
          <p:cNvSpPr>
            <a:spLocks noGrp="1"/>
          </p:cNvSpPr>
          <p:nvPr>
            <p:ph type="sldNum" sz="quarter" idx="10"/>
          </p:nvPr>
        </p:nvSpPr>
        <p:spPr/>
        <p:txBody>
          <a:bodyPr/>
          <a:lstStyle/>
          <a:p>
            <a:pPr>
              <a:defRPr/>
            </a:pPr>
            <a:fld id="{9F8A1F18-AE3D-4068-83B0-FDBFA4D2287E}" type="slidenum">
              <a:rPr lang="de-DE" smtClean="0"/>
              <a:pPr>
                <a:defRPr/>
              </a:pPr>
              <a:t>24</a:t>
            </a:fld>
            <a:endParaRPr lang="de-DE"/>
          </a:p>
        </p:txBody>
      </p:sp>
    </p:spTree>
    <p:extLst>
      <p:ext uri="{BB962C8B-B14F-4D97-AF65-F5344CB8AC3E}">
        <p14:creationId xmlns:p14="http://schemas.microsoft.com/office/powerpoint/2010/main" val="3833350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a:ln/>
        </p:spPr>
      </p:sp>
      <p:sp>
        <p:nvSpPr>
          <p:cNvPr id="52227" name="Notizenplatzhalt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DE" altLang="de-DE" dirty="0" smtClean="0">
                <a:latin typeface="Arial" panose="020B0604020202020204" pitchFamily="34" charset="0"/>
                <a:cs typeface="Arial" panose="020B0604020202020204" pitchFamily="34" charset="0"/>
              </a:rPr>
              <a:t>Ein direkter Wechsel in die gymnasiale Oberstufe ist unter folgenden Voraussetzungen möglich:</a:t>
            </a:r>
          </a:p>
          <a:p>
            <a:pPr>
              <a:defRPr/>
            </a:pPr>
            <a:endParaRPr lang="de-DE" altLang="de-DE"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de-DE" altLang="de-DE" dirty="0" smtClean="0">
                <a:latin typeface="Arial" panose="020B0604020202020204" pitchFamily="34" charset="0"/>
                <a:cs typeface="Arial" panose="020B0604020202020204" pitchFamily="34" charset="0"/>
              </a:rPr>
              <a:t>Wenn der qualifizierende Realschulabschluss zuerkannt wird (d.h. die aus den Endnoten (nach § 61 Abs. 2 und 3) berechnete Durchschnittsnote in den Fächern Deutsch, Mathematik und erste Fremdsprache sowie in den übrigen Fächern gleichfalls jeweils besser als befriedigend (&lt; 3,0) ist) und</a:t>
            </a:r>
          </a:p>
          <a:p>
            <a:pPr marL="171450" indent="-171450">
              <a:buFont typeface="Arial" panose="020B0604020202020204" pitchFamily="34" charset="0"/>
              <a:buChar char="•"/>
              <a:defRPr/>
            </a:pPr>
            <a:r>
              <a:rPr lang="de-DE" altLang="de-DE" dirty="0" smtClean="0">
                <a:latin typeface="Arial" panose="020B0604020202020204" pitchFamily="34" charset="0"/>
                <a:cs typeface="Arial" panose="020B0604020202020204" pitchFamily="34" charset="0"/>
              </a:rPr>
              <a:t>die Lernentwicklung, der Leistungsstand und die Arbeitshaltung der Schülerin oder des Schülers eine erfolgreiche Teilnahme am Unterricht in der gymnasialen Oberstufe oder dem beruflichen Gymnasium erwarten lässt.</a:t>
            </a:r>
          </a:p>
          <a:p>
            <a:pPr>
              <a:defRPr/>
            </a:pPr>
            <a:endParaRPr lang="de-DE" altLang="de-DE" dirty="0" smtClean="0">
              <a:latin typeface="Arial" panose="020B0604020202020204" pitchFamily="34" charset="0"/>
              <a:cs typeface="Arial" panose="020B0604020202020204" pitchFamily="34" charset="0"/>
            </a:endParaRPr>
          </a:p>
          <a:p>
            <a:pPr>
              <a:defRPr/>
            </a:pPr>
            <a:r>
              <a:rPr lang="de-DE" altLang="de-DE" dirty="0" smtClean="0">
                <a:latin typeface="Arial" panose="020B0604020202020204" pitchFamily="34" charset="0"/>
                <a:cs typeface="Arial" panose="020B0604020202020204" pitchFamily="34" charset="0"/>
              </a:rPr>
              <a:t>Die Gesamtleistung errechnet sich aus dem Durchschnitt der Endnoten aller in der Abschlussklasse unterrichteten Fächer und Lernbereiche einschließlich der Kurse des Wahlpflichtunterrichts, wobei die Prüfungsfächer zweifach gewichtet werden.</a:t>
            </a:r>
          </a:p>
        </p:txBody>
      </p:sp>
      <p:sp>
        <p:nvSpPr>
          <p:cNvPr id="4403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F4286F5-B59B-4DDB-9F38-933753CCD202}"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079937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bildplatzhalter 1"/>
          <p:cNvSpPr>
            <a:spLocks noGrp="1" noRot="1" noChangeAspect="1" noTextEdit="1"/>
          </p:cNvSpPr>
          <p:nvPr>
            <p:ph type="sldImg"/>
          </p:nvPr>
        </p:nvSpPr>
        <p:spPr>
          <a:ln/>
        </p:spPr>
      </p:sp>
      <p:sp>
        <p:nvSpPr>
          <p:cNvPr id="4813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a:r>
              <a:rPr lang="de-DE" altLang="de-DE" smtClean="0">
                <a:latin typeface="Arial" panose="020B0604020202020204" pitchFamily="34" charset="0"/>
                <a:ea typeface="MS PGothic" panose="020B0600070205080204" pitchFamily="34" charset="-128"/>
                <a:cs typeface="Arial" panose="020B0604020202020204" pitchFamily="34" charset="0"/>
              </a:rPr>
              <a:t>„bildungsgangbezogener Unterricht“ bedeutet: Unterricht in drei Schulzweigen: Hauptschulzweig, Realschulzweig, Gymnasialzweig.</a:t>
            </a:r>
          </a:p>
        </p:txBody>
      </p:sp>
      <p:sp>
        <p:nvSpPr>
          <p:cNvPr id="4813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B21DDC6-E417-4D30-9210-A9FACF6F801B}"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1749124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lienbildplatzhalter 1"/>
          <p:cNvSpPr>
            <a:spLocks noGrp="1" noRot="1" noChangeAspect="1" noTextEdit="1"/>
          </p:cNvSpPr>
          <p:nvPr>
            <p:ph type="sldImg"/>
          </p:nvPr>
        </p:nvSpPr>
        <p:spPr>
          <a:ln/>
        </p:spPr>
      </p:sp>
      <p:sp>
        <p:nvSpPr>
          <p:cNvPr id="5017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a:endParaRPr lang="de-DE" altLang="de-DE" b="1" smtClean="0">
              <a:solidFill>
                <a:srgbClr val="FF0000"/>
              </a:solidFill>
              <a:ea typeface="MS PGothic" panose="020B0600070205080204" pitchFamily="34" charset="-128"/>
            </a:endParaRPr>
          </a:p>
        </p:txBody>
      </p:sp>
      <p:sp>
        <p:nvSpPr>
          <p:cNvPr id="5018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346D26E-AAC9-415A-AE92-ED6E56211DBF}"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7084237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50774" indent="-288880" eaLnBrk="0" hangingPunct="0">
              <a:defRPr>
                <a:solidFill>
                  <a:schemeClr val="tx1"/>
                </a:solidFill>
                <a:latin typeface="Arial" pitchFamily="34" charset="0"/>
              </a:defRPr>
            </a:lvl2pPr>
            <a:lvl3pPr marL="1157113" indent="-230154" eaLnBrk="0" hangingPunct="0">
              <a:defRPr>
                <a:solidFill>
                  <a:schemeClr val="tx1"/>
                </a:solidFill>
                <a:latin typeface="Arial" pitchFamily="34" charset="0"/>
              </a:defRPr>
            </a:lvl3pPr>
            <a:lvl4pPr marL="1619006" indent="-230154" eaLnBrk="0" hangingPunct="0">
              <a:defRPr>
                <a:solidFill>
                  <a:schemeClr val="tx1"/>
                </a:solidFill>
                <a:latin typeface="Arial" pitchFamily="34" charset="0"/>
              </a:defRPr>
            </a:lvl4pPr>
            <a:lvl5pPr marL="2082485" indent="-230154" eaLnBrk="0" hangingPunct="0">
              <a:defRPr>
                <a:solidFill>
                  <a:schemeClr val="tx1"/>
                </a:solidFill>
                <a:latin typeface="Arial" pitchFamily="34" charset="0"/>
              </a:defRPr>
            </a:lvl5pPr>
            <a:lvl6pPr marL="2539616" indent="-230154" eaLnBrk="0" fontAlgn="base" hangingPunct="0">
              <a:spcBef>
                <a:spcPct val="0"/>
              </a:spcBef>
              <a:spcAft>
                <a:spcPct val="0"/>
              </a:spcAft>
              <a:defRPr>
                <a:solidFill>
                  <a:schemeClr val="tx1"/>
                </a:solidFill>
                <a:latin typeface="Arial" pitchFamily="34" charset="0"/>
              </a:defRPr>
            </a:lvl6pPr>
            <a:lvl7pPr marL="2996748" indent="-230154" eaLnBrk="0" fontAlgn="base" hangingPunct="0">
              <a:spcBef>
                <a:spcPct val="0"/>
              </a:spcBef>
              <a:spcAft>
                <a:spcPct val="0"/>
              </a:spcAft>
              <a:defRPr>
                <a:solidFill>
                  <a:schemeClr val="tx1"/>
                </a:solidFill>
                <a:latin typeface="Arial" pitchFamily="34" charset="0"/>
              </a:defRPr>
            </a:lvl7pPr>
            <a:lvl8pPr marL="3453878" indent="-230154" eaLnBrk="0" fontAlgn="base" hangingPunct="0">
              <a:spcBef>
                <a:spcPct val="0"/>
              </a:spcBef>
              <a:spcAft>
                <a:spcPct val="0"/>
              </a:spcAft>
              <a:defRPr>
                <a:solidFill>
                  <a:schemeClr val="tx1"/>
                </a:solidFill>
                <a:latin typeface="Arial" pitchFamily="34" charset="0"/>
              </a:defRPr>
            </a:lvl8pPr>
            <a:lvl9pPr marL="3911008" indent="-230154" eaLnBrk="0" fontAlgn="base" hangingPunct="0">
              <a:spcBef>
                <a:spcPct val="0"/>
              </a:spcBef>
              <a:spcAft>
                <a:spcPct val="0"/>
              </a:spcAft>
              <a:defRPr>
                <a:solidFill>
                  <a:schemeClr val="tx1"/>
                </a:solidFill>
                <a:latin typeface="Arial" pitchFamily="34" charset="0"/>
              </a:defRPr>
            </a:lvl9pPr>
          </a:lstStyle>
          <a:p>
            <a:pPr eaLnBrk="1" hangingPunct="1"/>
            <a:fld id="{43CAD869-0628-4F1E-A56C-0F6192B5B9E1}" type="slidenum">
              <a:rPr lang="de-DE" altLang="de-DE" smtClean="0">
                <a:solidFill>
                  <a:prstClr val="black"/>
                </a:solidFill>
              </a:rPr>
              <a:pPr eaLnBrk="1" hangingPunct="1"/>
              <a:t>28</a:t>
            </a:fld>
            <a:endParaRPr lang="de-DE" altLang="de-DE" smtClean="0">
              <a:solidFill>
                <a:prstClr val="black"/>
              </a:solidFill>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Tree>
    <p:extLst>
      <p:ext uri="{BB962C8B-B14F-4D97-AF65-F5344CB8AC3E}">
        <p14:creationId xmlns:p14="http://schemas.microsoft.com/office/powerpoint/2010/main" val="2434472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Gemeinsames Lernen </a:t>
            </a:r>
            <a:r>
              <a:rPr lang="de-DE" smtClean="0"/>
              <a:t>als Prinzip</a:t>
            </a:r>
            <a:endParaRPr lang="de-DE" dirty="0" smtClean="0"/>
          </a:p>
          <a:p>
            <a:r>
              <a:rPr lang="de-DE" baseline="0" dirty="0" smtClean="0"/>
              <a:t>Leistungsbezogene Differenzierung durch Kurssystem (Durchlässigkeit bis Klasse 10)</a:t>
            </a:r>
          </a:p>
          <a:p>
            <a:pPr defTabSz="915177">
              <a:defRPr/>
            </a:pPr>
            <a:r>
              <a:rPr lang="de-DE" baseline="0" dirty="0" smtClean="0">
                <a:sym typeface="Wingdings" panose="05000000000000000000" pitchFamily="2" charset="2"/>
              </a:rPr>
              <a:t>Abschlüsse: Alle der Haupt- und Realschulen; Übergang zu den dualen Ausbildungen, Berufsfachschulen, Fachoberschulen oder gymnasialen Bildungsgängen</a:t>
            </a:r>
          </a:p>
          <a:p>
            <a:endParaRPr lang="de-DE" baseline="0" dirty="0" smtClean="0"/>
          </a:p>
        </p:txBody>
      </p:sp>
      <p:sp>
        <p:nvSpPr>
          <p:cNvPr id="4" name="Foliennummernplatzhalter 3"/>
          <p:cNvSpPr>
            <a:spLocks noGrp="1"/>
          </p:cNvSpPr>
          <p:nvPr>
            <p:ph type="sldNum" sz="quarter" idx="10"/>
          </p:nvPr>
        </p:nvSpPr>
        <p:spPr/>
        <p:txBody>
          <a:bodyPr/>
          <a:lstStyle/>
          <a:p>
            <a:pPr>
              <a:defRPr/>
            </a:pPr>
            <a:fld id="{9F8A1F18-AE3D-4068-83B0-FDBFA4D2287E}" type="slidenum">
              <a:rPr lang="de-DE" smtClean="0">
                <a:solidFill>
                  <a:prstClr val="black"/>
                </a:solidFill>
              </a:rPr>
              <a:pPr>
                <a:defRPr/>
              </a:pPr>
              <a:t>29</a:t>
            </a:fld>
            <a:endParaRPr lang="de-DE">
              <a:solidFill>
                <a:prstClr val="black"/>
              </a:solidFill>
            </a:endParaRPr>
          </a:p>
        </p:txBody>
      </p:sp>
    </p:spTree>
    <p:extLst>
      <p:ext uri="{BB962C8B-B14F-4D97-AF65-F5344CB8AC3E}">
        <p14:creationId xmlns:p14="http://schemas.microsoft.com/office/powerpoint/2010/main" val="1982518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lienbildplatzhalter 1"/>
          <p:cNvSpPr>
            <a:spLocks noGrp="1" noRot="1" noChangeAspect="1" noTextEdit="1"/>
          </p:cNvSpPr>
          <p:nvPr>
            <p:ph type="sldImg"/>
          </p:nvPr>
        </p:nvSpPr>
        <p:spPr>
          <a:ln/>
        </p:spPr>
      </p:sp>
      <p:sp>
        <p:nvSpPr>
          <p:cNvPr id="1126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ts val="1200"/>
              </a:spcAft>
            </a:pPr>
            <a:r>
              <a:rPr lang="de-DE" altLang="de-DE" smtClean="0">
                <a:latin typeface="Arial" panose="020B0604020202020204" pitchFamily="34" charset="0"/>
                <a:cs typeface="Arial" panose="020B0604020202020204" pitchFamily="34" charset="0"/>
              </a:rPr>
              <a:t>VOBGM § 1: „Die der Grundschule in § 17 des Hessischen Schulgesetzes zugewiesene Aufgabe grundlegender Bildung für alle Mädchen und Jungen umfasst die Vermittlung von Grundkenntnissen, Grundfertigkeiten und Grundfähigkeiten sowie die Vorbereitung der Schülerinnen und Schüler auf die Fortsetzung ihres Bildungsweges in den weiterführenden Bildungsgängen.“</a:t>
            </a:r>
          </a:p>
          <a:p>
            <a:pPr eaLnBrk="1" hangingPunct="1">
              <a:spcBef>
                <a:spcPct val="0"/>
              </a:spcBef>
              <a:spcAft>
                <a:spcPts val="1200"/>
              </a:spcAft>
            </a:pPr>
            <a:r>
              <a:rPr lang="de-DE" altLang="de-DE" smtClean="0">
                <a:latin typeface="Arial" panose="020B0604020202020204" pitchFamily="34" charset="0"/>
                <a:cs typeface="Arial" panose="020B0604020202020204" pitchFamily="34" charset="0"/>
              </a:rPr>
              <a:t>Für alle Schülerinnen und Schüler ist der gemeinsame Besuch der Grundschule das Fundament, auf dem das weitere Lernen aufbaut. </a:t>
            </a:r>
          </a:p>
        </p:txBody>
      </p:sp>
      <p:sp>
        <p:nvSpPr>
          <p:cNvPr id="1126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CDCE3DA-8B44-48A9-8D59-CB4E822D45B3}"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4520275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u="sng" dirty="0"/>
              <a:t>Schule mit Ganztagsangebot, Profil 1:</a:t>
            </a:r>
            <a:endParaRPr lang="de-DE" dirty="0"/>
          </a:p>
          <a:p>
            <a:r>
              <a:rPr lang="de-DE" dirty="0"/>
              <a:t>-	Mittagessen an 4 Tagen, Hausaufgabenbetreuung</a:t>
            </a:r>
          </a:p>
          <a:p>
            <a:r>
              <a:rPr lang="de-DE" dirty="0"/>
              <a:t>-	Verlängerter Schulvormittag bis 14.30 Uhr</a:t>
            </a:r>
          </a:p>
          <a:p>
            <a:r>
              <a:rPr lang="de-DE" dirty="0"/>
              <a:t>-	Angebote: Montag – Donnerstag bis 17 Uhr, Freitag bis 15 Uhr</a:t>
            </a:r>
          </a:p>
          <a:p>
            <a:r>
              <a:rPr lang="de-DE" dirty="0"/>
              <a:t> </a:t>
            </a:r>
          </a:p>
          <a:p>
            <a:pPr defTabSz="914262">
              <a:defRPr/>
            </a:pPr>
            <a:r>
              <a:rPr lang="de-DE" dirty="0"/>
              <a:t>Inklusion: Leistungsorientierte Pädagogik der Vielfalt. Gemeinsamer Unterricht seit 1991. Inklusion von Kinder auch ohne lernzielgleichen Unterricht</a:t>
            </a:r>
          </a:p>
          <a:p>
            <a:endParaRPr lang="de-DE" dirty="0"/>
          </a:p>
          <a:p>
            <a:r>
              <a:rPr lang="de-DE" dirty="0" err="1"/>
              <a:t>Team.Schule</a:t>
            </a:r>
            <a:r>
              <a:rPr lang="de-DE" dirty="0"/>
              <a:t>: Ein Lehrer/</a:t>
            </a:r>
            <a:r>
              <a:rPr lang="de-DE" dirty="0" err="1"/>
              <a:t>innenteam</a:t>
            </a:r>
            <a:r>
              <a:rPr lang="de-DE" dirty="0"/>
              <a:t> begleitet die Kinder von der 5.Klasse bis zum Abschluss, das schafft Nähe und Beziehung, das ermöglicht Lernatmosphäre und damit Lernprozesse.</a:t>
            </a:r>
          </a:p>
          <a:p>
            <a:r>
              <a:rPr lang="de-DE" dirty="0"/>
              <a:t>Teamstruktur schafft echte Beteiligung auch der Eltern und Schüler in der Teamsprecherkonferenz (TSK+)</a:t>
            </a:r>
          </a:p>
          <a:p>
            <a:endParaRPr lang="de-DE" dirty="0"/>
          </a:p>
          <a:p>
            <a:r>
              <a:rPr lang="de-DE" dirty="0" err="1"/>
              <a:t>Kultur.Schule</a:t>
            </a:r>
            <a:r>
              <a:rPr lang="de-DE" dirty="0"/>
              <a:t>: Breitenförderung: Eine Kunst für jedes Kind, Musisch-ästhetische Zugänge in allen Fächern.</a:t>
            </a:r>
          </a:p>
          <a:p>
            <a:r>
              <a:rPr lang="de-DE" dirty="0"/>
              <a:t>Verbindliches Curriculum der Künste.</a:t>
            </a:r>
          </a:p>
          <a:p>
            <a:r>
              <a:rPr lang="de-DE" dirty="0"/>
              <a:t> </a:t>
            </a:r>
          </a:p>
          <a:p>
            <a:r>
              <a:rPr lang="de-DE" dirty="0"/>
              <a:t> </a:t>
            </a:r>
          </a:p>
        </p:txBody>
      </p:sp>
      <p:sp>
        <p:nvSpPr>
          <p:cNvPr id="4" name="Foliennummernplatzhalter 3"/>
          <p:cNvSpPr>
            <a:spLocks noGrp="1"/>
          </p:cNvSpPr>
          <p:nvPr>
            <p:ph type="sldNum" sz="quarter" idx="10"/>
          </p:nvPr>
        </p:nvSpPr>
        <p:spPr/>
        <p:txBody>
          <a:bodyPr/>
          <a:lstStyle/>
          <a:p>
            <a:pPr>
              <a:defRPr/>
            </a:pPr>
            <a:fld id="{9F8A1F18-AE3D-4068-83B0-FDBFA4D2287E}" type="slidenum">
              <a:rPr lang="de-DE" smtClean="0"/>
              <a:pPr>
                <a:defRPr/>
              </a:pPr>
              <a:t>30</a:t>
            </a:fld>
            <a:endParaRPr lang="de-DE"/>
          </a:p>
        </p:txBody>
      </p:sp>
    </p:spTree>
    <p:extLst>
      <p:ext uri="{BB962C8B-B14F-4D97-AF65-F5344CB8AC3E}">
        <p14:creationId xmlns:p14="http://schemas.microsoft.com/office/powerpoint/2010/main" val="33503778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lienbildplatzhalter 1"/>
          <p:cNvSpPr>
            <a:spLocks noGrp="1" noRot="1" noChangeAspect="1" noTextEdit="1"/>
          </p:cNvSpPr>
          <p:nvPr>
            <p:ph type="sldImg"/>
          </p:nvPr>
        </p:nvSpPr>
        <p:spPr>
          <a:ln/>
        </p:spPr>
      </p:sp>
      <p:sp>
        <p:nvSpPr>
          <p:cNvPr id="4608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a:r>
              <a:rPr lang="de-DE" altLang="de-DE" smtClean="0">
                <a:latin typeface="Arial" panose="020B0604020202020204" pitchFamily="34" charset="0"/>
                <a:ea typeface="MS PGothic" panose="020B0600070205080204" pitchFamily="34" charset="-128"/>
                <a:cs typeface="Arial" panose="020B0604020202020204" pitchFamily="34" charset="0"/>
              </a:rPr>
              <a:t>Rückfragen sind denkbar zu dem in der Folie erwähnten Auftrag des Gymnasiums, auch eine praxisbezogene Grundbildung zu vermitteln und zur Arbeits- und Wirtschaftswelt hinzuführen.</a:t>
            </a:r>
          </a:p>
          <a:p>
            <a:pPr defTabSz="457200"/>
            <a:r>
              <a:rPr lang="de-DE" altLang="de-DE" smtClean="0">
                <a:latin typeface="Arial" panose="020B0604020202020204" pitchFamily="34" charset="0"/>
                <a:ea typeface="MS PGothic" panose="020B0600070205080204" pitchFamily="34" charset="-128"/>
                <a:cs typeface="Arial" panose="020B0604020202020204" pitchFamily="34" charset="0"/>
              </a:rPr>
              <a:t>Hierzu kann darauf verwiesen werden, dass dies in § 28 der Verordnung zur Ausgestaltung der Bildungsgänge und Schulformen der Grundstufe (Primarstufe) und der Mittelstufe (Sekundarstufe I) und der Abschlussprüfungen in der Mittelstufe (VOBGM) so geregelt ist.</a:t>
            </a:r>
          </a:p>
        </p:txBody>
      </p:sp>
      <p:sp>
        <p:nvSpPr>
          <p:cNvPr id="4608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BDDE94E-13B7-4FFB-8F7D-C1911402FE2E}"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7957406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50774" indent="-288880" eaLnBrk="0" hangingPunct="0">
              <a:defRPr>
                <a:solidFill>
                  <a:schemeClr val="tx1"/>
                </a:solidFill>
                <a:latin typeface="Arial" pitchFamily="34" charset="0"/>
              </a:defRPr>
            </a:lvl2pPr>
            <a:lvl3pPr marL="1157113" indent="-230154" eaLnBrk="0" hangingPunct="0">
              <a:defRPr>
                <a:solidFill>
                  <a:schemeClr val="tx1"/>
                </a:solidFill>
                <a:latin typeface="Arial" pitchFamily="34" charset="0"/>
              </a:defRPr>
            </a:lvl3pPr>
            <a:lvl4pPr marL="1619006" indent="-230154" eaLnBrk="0" hangingPunct="0">
              <a:defRPr>
                <a:solidFill>
                  <a:schemeClr val="tx1"/>
                </a:solidFill>
                <a:latin typeface="Arial" pitchFamily="34" charset="0"/>
              </a:defRPr>
            </a:lvl4pPr>
            <a:lvl5pPr marL="2082485" indent="-230154" eaLnBrk="0" hangingPunct="0">
              <a:defRPr>
                <a:solidFill>
                  <a:schemeClr val="tx1"/>
                </a:solidFill>
                <a:latin typeface="Arial" pitchFamily="34" charset="0"/>
              </a:defRPr>
            </a:lvl5pPr>
            <a:lvl6pPr marL="2539616" indent="-230154" eaLnBrk="0" fontAlgn="base" hangingPunct="0">
              <a:spcBef>
                <a:spcPct val="0"/>
              </a:spcBef>
              <a:spcAft>
                <a:spcPct val="0"/>
              </a:spcAft>
              <a:defRPr>
                <a:solidFill>
                  <a:schemeClr val="tx1"/>
                </a:solidFill>
                <a:latin typeface="Arial" pitchFamily="34" charset="0"/>
              </a:defRPr>
            </a:lvl6pPr>
            <a:lvl7pPr marL="2996748" indent="-230154" eaLnBrk="0" fontAlgn="base" hangingPunct="0">
              <a:spcBef>
                <a:spcPct val="0"/>
              </a:spcBef>
              <a:spcAft>
                <a:spcPct val="0"/>
              </a:spcAft>
              <a:defRPr>
                <a:solidFill>
                  <a:schemeClr val="tx1"/>
                </a:solidFill>
                <a:latin typeface="Arial" pitchFamily="34" charset="0"/>
              </a:defRPr>
            </a:lvl7pPr>
            <a:lvl8pPr marL="3453878" indent="-230154" eaLnBrk="0" fontAlgn="base" hangingPunct="0">
              <a:spcBef>
                <a:spcPct val="0"/>
              </a:spcBef>
              <a:spcAft>
                <a:spcPct val="0"/>
              </a:spcAft>
              <a:defRPr>
                <a:solidFill>
                  <a:schemeClr val="tx1"/>
                </a:solidFill>
                <a:latin typeface="Arial" pitchFamily="34" charset="0"/>
              </a:defRPr>
            </a:lvl8pPr>
            <a:lvl9pPr marL="3911008" indent="-230154" eaLnBrk="0" fontAlgn="base" hangingPunct="0">
              <a:spcBef>
                <a:spcPct val="0"/>
              </a:spcBef>
              <a:spcAft>
                <a:spcPct val="0"/>
              </a:spcAft>
              <a:defRPr>
                <a:solidFill>
                  <a:schemeClr val="tx1"/>
                </a:solidFill>
                <a:latin typeface="Arial" pitchFamily="34" charset="0"/>
              </a:defRPr>
            </a:lvl9pPr>
          </a:lstStyle>
          <a:p>
            <a:pPr eaLnBrk="1" hangingPunct="1"/>
            <a:fld id="{43CAD869-0628-4F1E-A56C-0F6192B5B9E1}" type="slidenum">
              <a:rPr lang="de-DE" altLang="de-DE" smtClean="0"/>
              <a:pPr eaLnBrk="1" hangingPunct="1"/>
              <a:t>32</a:t>
            </a:fld>
            <a:endParaRPr lang="de-DE" altLang="de-DE"/>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Tree>
    <p:extLst>
      <p:ext uri="{BB962C8B-B14F-4D97-AF65-F5344CB8AC3E}">
        <p14:creationId xmlns:p14="http://schemas.microsoft.com/office/powerpoint/2010/main" val="10728002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9F8A1F18-AE3D-4068-83B0-FDBFA4D2287E}" type="slidenum">
              <a:rPr lang="de-DE" smtClean="0"/>
              <a:pPr>
                <a:defRPr/>
              </a:pPr>
              <a:t>33</a:t>
            </a:fld>
            <a:endParaRPr lang="de-DE"/>
          </a:p>
        </p:txBody>
      </p:sp>
    </p:spTree>
    <p:extLst>
      <p:ext uri="{BB962C8B-B14F-4D97-AF65-F5344CB8AC3E}">
        <p14:creationId xmlns:p14="http://schemas.microsoft.com/office/powerpoint/2010/main" val="21945883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u="sng" dirty="0"/>
              <a:t>Schule mit Ganztagsangebot, Profil </a:t>
            </a:r>
            <a:r>
              <a:rPr lang="de-DE" u="sng" dirty="0" smtClean="0"/>
              <a:t>2:</a:t>
            </a:r>
            <a:endParaRPr lang="de-DE" dirty="0"/>
          </a:p>
          <a:p>
            <a:r>
              <a:rPr lang="de-DE" dirty="0"/>
              <a:t> </a:t>
            </a:r>
          </a:p>
          <a:p>
            <a:pPr lvl="0"/>
            <a:r>
              <a:rPr lang="de-DE" dirty="0"/>
              <a:t>Ganztagsangebot mit </a:t>
            </a:r>
            <a:r>
              <a:rPr lang="de-DE" dirty="0" smtClean="0"/>
              <a:t>Rhythmisierung, Hausaufgabenbetreuung und breitem AG-Angebot bis 16.25 Uhr</a:t>
            </a:r>
            <a:endParaRPr lang="de-DE" dirty="0"/>
          </a:p>
          <a:p>
            <a:pPr lvl="0"/>
            <a:r>
              <a:rPr lang="de-DE" dirty="0"/>
              <a:t>Mittagessen in schuleigener </a:t>
            </a:r>
            <a:r>
              <a:rPr lang="de-DE" dirty="0" smtClean="0"/>
              <a:t>Cafeteria</a:t>
            </a:r>
          </a:p>
          <a:p>
            <a:pPr lvl="0"/>
            <a:endParaRPr lang="de-DE" dirty="0"/>
          </a:p>
          <a:p>
            <a:pPr lvl="0"/>
            <a:r>
              <a:rPr lang="de-DE" dirty="0"/>
              <a:t>Pull-out-Kurse: Besonders Begabte Schüler/innen arbeiten für einen festgelegten Zeitraum von mehreren Wochen an einem eigenen Projekt, meist als Wettbewerbsbeitrag. </a:t>
            </a:r>
          </a:p>
        </p:txBody>
      </p:sp>
      <p:sp>
        <p:nvSpPr>
          <p:cNvPr id="4" name="Foliennummernplatzhalter 3"/>
          <p:cNvSpPr>
            <a:spLocks noGrp="1"/>
          </p:cNvSpPr>
          <p:nvPr>
            <p:ph type="sldNum" sz="quarter" idx="10"/>
          </p:nvPr>
        </p:nvSpPr>
        <p:spPr/>
        <p:txBody>
          <a:bodyPr/>
          <a:lstStyle/>
          <a:p>
            <a:pPr>
              <a:defRPr/>
            </a:pPr>
            <a:fld id="{9F8A1F18-AE3D-4068-83B0-FDBFA4D2287E}" type="slidenum">
              <a:rPr lang="de-DE" smtClean="0"/>
              <a:pPr>
                <a:defRPr/>
              </a:pPr>
              <a:t>34</a:t>
            </a:fld>
            <a:endParaRPr lang="de-DE"/>
          </a:p>
        </p:txBody>
      </p:sp>
    </p:spTree>
    <p:extLst>
      <p:ext uri="{BB962C8B-B14F-4D97-AF65-F5344CB8AC3E}">
        <p14:creationId xmlns:p14="http://schemas.microsoft.com/office/powerpoint/2010/main" val="35765702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u="sng" dirty="0"/>
              <a:t>Schule mit Ganztagsangebot, Profil 1:</a:t>
            </a:r>
            <a:endParaRPr lang="de-DE" dirty="0"/>
          </a:p>
          <a:p>
            <a:r>
              <a:rPr lang="de-DE" dirty="0"/>
              <a:t> </a:t>
            </a:r>
          </a:p>
          <a:p>
            <a:pPr lvl="0"/>
            <a:r>
              <a:rPr lang="de-DE" dirty="0"/>
              <a:t>Mittagessen an 5 Tagen</a:t>
            </a:r>
          </a:p>
          <a:p>
            <a:pPr lvl="0"/>
            <a:r>
              <a:rPr lang="de-DE" dirty="0"/>
              <a:t>Ganztagsangebot mit Hausaufgabenbetreuung</a:t>
            </a:r>
          </a:p>
          <a:p>
            <a:pPr lvl="0"/>
            <a:r>
              <a:rPr lang="de-DE" dirty="0"/>
              <a:t>AG- und offene Angebote: Montag – Donnerstag bis 16.20 Uhr, Freitag bis 15.30 Uhr</a:t>
            </a:r>
          </a:p>
          <a:p>
            <a:endParaRPr lang="de-DE" dirty="0"/>
          </a:p>
        </p:txBody>
      </p:sp>
      <p:sp>
        <p:nvSpPr>
          <p:cNvPr id="4" name="Foliennummernplatzhalter 3"/>
          <p:cNvSpPr>
            <a:spLocks noGrp="1"/>
          </p:cNvSpPr>
          <p:nvPr>
            <p:ph type="sldNum" sz="quarter" idx="10"/>
          </p:nvPr>
        </p:nvSpPr>
        <p:spPr/>
        <p:txBody>
          <a:bodyPr/>
          <a:lstStyle/>
          <a:p>
            <a:pPr>
              <a:defRPr/>
            </a:pPr>
            <a:fld id="{9F8A1F18-AE3D-4068-83B0-FDBFA4D2287E}" type="slidenum">
              <a:rPr lang="de-DE" smtClean="0"/>
              <a:pPr>
                <a:defRPr/>
              </a:pPr>
              <a:t>35</a:t>
            </a:fld>
            <a:endParaRPr lang="de-DE"/>
          </a:p>
        </p:txBody>
      </p:sp>
    </p:spTree>
    <p:extLst>
      <p:ext uri="{BB962C8B-B14F-4D97-AF65-F5344CB8AC3E}">
        <p14:creationId xmlns:p14="http://schemas.microsoft.com/office/powerpoint/2010/main" val="5882490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u="sng" dirty="0"/>
              <a:t>Schule mit Ganztagsangebot, Profil </a:t>
            </a:r>
            <a:r>
              <a:rPr lang="de-DE" u="sng" dirty="0" smtClean="0"/>
              <a:t>2:</a:t>
            </a:r>
            <a:endParaRPr lang="de-DE" dirty="0"/>
          </a:p>
          <a:p>
            <a:r>
              <a:rPr lang="de-DE" dirty="0"/>
              <a:t> </a:t>
            </a:r>
          </a:p>
          <a:p>
            <a:pPr lvl="0"/>
            <a:r>
              <a:rPr lang="de-DE" dirty="0"/>
              <a:t>Mittagessen an 5 Tagen (Cafeteria)</a:t>
            </a:r>
          </a:p>
          <a:p>
            <a:pPr lvl="0"/>
            <a:r>
              <a:rPr lang="de-DE" dirty="0"/>
              <a:t>Ganztagsangebot mit Hausaufgabenbetreuung und Förderkursen</a:t>
            </a:r>
          </a:p>
          <a:p>
            <a:pPr lvl="0"/>
            <a:r>
              <a:rPr lang="de-DE" dirty="0"/>
              <a:t>Nachmittagsangebot im AG-Bereich: Montag – Freitag bis 15.30 Uhr</a:t>
            </a:r>
          </a:p>
          <a:p>
            <a:pPr lvl="0"/>
            <a:endParaRPr lang="de-DE" dirty="0"/>
          </a:p>
          <a:p>
            <a:r>
              <a:rPr lang="de-DE" dirty="0"/>
              <a:t> </a:t>
            </a:r>
          </a:p>
          <a:p>
            <a:pPr lvl="0"/>
            <a:r>
              <a:rPr lang="de-DE" dirty="0"/>
              <a:t>Weitere Details über individuelle Schwerpunkte sowie konkrete und ausführliche Informationen der einzelnen Gymnasien erhalten Sie an den Informations- und Hospitationsveranstaltungen der jeweiligen Schule. Auch hier sind alle Termine auf der Übersicht zu Beginn der Broschüre zu finden.</a:t>
            </a:r>
          </a:p>
        </p:txBody>
      </p:sp>
      <p:sp>
        <p:nvSpPr>
          <p:cNvPr id="4" name="Foliennummernplatzhalter 3"/>
          <p:cNvSpPr>
            <a:spLocks noGrp="1"/>
          </p:cNvSpPr>
          <p:nvPr>
            <p:ph type="sldNum" sz="quarter" idx="10"/>
          </p:nvPr>
        </p:nvSpPr>
        <p:spPr/>
        <p:txBody>
          <a:bodyPr/>
          <a:lstStyle/>
          <a:p>
            <a:pPr>
              <a:defRPr/>
            </a:pPr>
            <a:fld id="{9F8A1F18-AE3D-4068-83B0-FDBFA4D2287E}" type="slidenum">
              <a:rPr lang="de-DE" smtClean="0"/>
              <a:pPr>
                <a:defRPr/>
              </a:pPr>
              <a:t>36</a:t>
            </a:fld>
            <a:endParaRPr lang="de-DE"/>
          </a:p>
        </p:txBody>
      </p:sp>
    </p:spTree>
    <p:extLst>
      <p:ext uri="{BB962C8B-B14F-4D97-AF65-F5344CB8AC3E}">
        <p14:creationId xmlns:p14="http://schemas.microsoft.com/office/powerpoint/2010/main" val="9248127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 Als viertes Gymnasium wird das Landschulheim Steinmühle vorgestellt. Das Gymnasium ist eine Privatschule. Durch ein Schulgeld entstehen Kosten, die Sie privat tragen müssen.</a:t>
            </a:r>
          </a:p>
          <a:p>
            <a:endParaRPr lang="de-DE" dirty="0"/>
          </a:p>
          <a:p>
            <a:r>
              <a:rPr lang="de-DE" u="sng" dirty="0"/>
              <a:t>Ganztagsangebot:</a:t>
            </a:r>
            <a:endParaRPr lang="de-DE" dirty="0"/>
          </a:p>
          <a:p>
            <a:pPr lvl="0"/>
            <a:r>
              <a:rPr lang="de-DE" dirty="0"/>
              <a:t>Gebundene Ganztagsschule</a:t>
            </a:r>
          </a:p>
          <a:p>
            <a:pPr lvl="0"/>
            <a:r>
              <a:rPr lang="de-DE" dirty="0"/>
              <a:t>Schuleigene Mensa</a:t>
            </a:r>
          </a:p>
          <a:p>
            <a:pPr lvl="0"/>
            <a:r>
              <a:rPr lang="de-DE" dirty="0"/>
              <a:t>Sportliche und handlungsorientierte Angebote</a:t>
            </a:r>
          </a:p>
          <a:p>
            <a:pPr lvl="0"/>
            <a:r>
              <a:rPr lang="de-DE" dirty="0"/>
              <a:t>Unterrichts- bzw. Betreuungszeiten: </a:t>
            </a:r>
          </a:p>
          <a:p>
            <a:r>
              <a:rPr lang="de-DE" dirty="0"/>
              <a:t>Montag, Mittwoch, Donnerstag bis 16.10 Uhr; Dienstag und Freitag bis 13.10 Uhr</a:t>
            </a:r>
          </a:p>
        </p:txBody>
      </p:sp>
      <p:sp>
        <p:nvSpPr>
          <p:cNvPr id="4" name="Foliennummernplatzhalter 3"/>
          <p:cNvSpPr>
            <a:spLocks noGrp="1"/>
          </p:cNvSpPr>
          <p:nvPr>
            <p:ph type="sldNum" sz="quarter" idx="10"/>
          </p:nvPr>
        </p:nvSpPr>
        <p:spPr/>
        <p:txBody>
          <a:bodyPr/>
          <a:lstStyle/>
          <a:p>
            <a:pPr>
              <a:defRPr/>
            </a:pPr>
            <a:fld id="{9F8A1F18-AE3D-4068-83B0-FDBFA4D2287E}" type="slidenum">
              <a:rPr lang="de-DE" smtClean="0"/>
              <a:pPr>
                <a:defRPr/>
              </a:pPr>
              <a:t>37</a:t>
            </a:fld>
            <a:endParaRPr lang="de-DE"/>
          </a:p>
        </p:txBody>
      </p:sp>
    </p:spTree>
    <p:extLst>
      <p:ext uri="{BB962C8B-B14F-4D97-AF65-F5344CB8AC3E}">
        <p14:creationId xmlns:p14="http://schemas.microsoft.com/office/powerpoint/2010/main" val="18610799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a:ln/>
        </p:spPr>
      </p:sp>
      <p:sp>
        <p:nvSpPr>
          <p:cNvPr id="5222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a:r>
              <a:rPr lang="de-DE" altLang="de-DE" smtClean="0">
                <a:latin typeface="Arial" panose="020B0604020202020204" pitchFamily="34" charset="0"/>
                <a:ea typeface="MS PGothic" panose="020B0600070205080204" pitchFamily="34" charset="-128"/>
                <a:cs typeface="Arial" panose="020B0604020202020204" pitchFamily="34" charset="0"/>
              </a:rPr>
              <a:t>Allgemein ist das Bild verfestigt, dass nur die Schülerinnen und Schüler der Oberstufe an einem Gymnasium (GOS) oder an einem Beruflichen Gymnasium (BG) die Sekundarstufe II besuchen.</a:t>
            </a:r>
          </a:p>
          <a:p>
            <a:pPr defTabSz="457200"/>
            <a:r>
              <a:rPr lang="de-DE" altLang="de-DE" smtClean="0">
                <a:latin typeface="Arial" panose="020B0604020202020204" pitchFamily="34" charset="0"/>
                <a:ea typeface="MS PGothic" panose="020B0600070205080204" pitchFamily="34" charset="-128"/>
                <a:cs typeface="Arial" panose="020B0604020202020204" pitchFamily="34" charset="0"/>
              </a:rPr>
              <a:t>Gemäß Hessischem Schulgesetz umfasst die Sekundarstufe II (Oberstufe) dagegen alle Schulformangebote nach der Sekundarstufe I (Mittelstufe). Entsprechend gehören alle Angebote der beruflichen Schulen zur Oberstufe (auch der Besuch der Berufsschule im Rahmen der dualen Berufsausbildung).</a:t>
            </a:r>
          </a:p>
        </p:txBody>
      </p:sp>
      <p:sp>
        <p:nvSpPr>
          <p:cNvPr id="5222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C5A98F8-AF22-4602-A9C6-0713D3DBB74D}"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7052932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p:cNvSpPr>
            <a:spLocks noGrp="1" noRot="1" noChangeAspect="1" noTextEdit="1"/>
          </p:cNvSpPr>
          <p:nvPr>
            <p:ph type="sldImg"/>
          </p:nvPr>
        </p:nvSpPr>
        <p:spPr>
          <a:ln/>
        </p:spPr>
      </p:sp>
      <p:sp>
        <p:nvSpPr>
          <p:cNvPr id="5427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latin typeface="Arial" panose="020B0604020202020204" pitchFamily="34" charset="0"/>
                <a:cs typeface="Arial" panose="020B0604020202020204" pitchFamily="34" charset="0"/>
              </a:rPr>
              <a:t>Nach der Dualen Berufsausbildung kann eine Fachschule besucht werden, um sich zum Staatlich geprüften Techniker/… weiterzubilden.</a:t>
            </a:r>
          </a:p>
          <a:p>
            <a:r>
              <a:rPr lang="de-DE" altLang="de-DE" smtClean="0">
                <a:latin typeface="Arial" panose="020B0604020202020204" pitchFamily="34" charset="0"/>
                <a:cs typeface="Arial" panose="020B0604020202020204" pitchFamily="34" charset="0"/>
              </a:rPr>
              <a:t>Alternativ kann die einjährige Fachoberschule besucht werden, um die Fachhochschulreife zu erwerben.</a:t>
            </a:r>
          </a:p>
          <a:p>
            <a:r>
              <a:rPr lang="de-DE" altLang="de-DE" smtClean="0">
                <a:latin typeface="Arial" panose="020B0604020202020204" pitchFamily="34" charset="0"/>
                <a:cs typeface="Arial" panose="020B0604020202020204" pitchFamily="34" charset="0"/>
              </a:rPr>
              <a:t>Beide Abschlüsse ermöglichen den Zugang zu Hochschulen.</a:t>
            </a:r>
          </a:p>
        </p:txBody>
      </p:sp>
      <p:sp>
        <p:nvSpPr>
          <p:cNvPr id="5427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DA219B0-E383-42B4-927E-01A9830E0DAA}"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716319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bildplatzhalter 1"/>
          <p:cNvSpPr>
            <a:spLocks noGrp="1" noRot="1" noChangeAspect="1" noTextEdit="1"/>
          </p:cNvSpPr>
          <p:nvPr>
            <p:ph type="sldImg"/>
          </p:nvPr>
        </p:nvSpPr>
        <p:spPr>
          <a:ln/>
        </p:spPr>
      </p:sp>
      <p:sp>
        <p:nvSpPr>
          <p:cNvPr id="1331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ts val="1000"/>
              </a:spcAft>
            </a:pPr>
            <a:r>
              <a:rPr lang="de-DE" altLang="de-DE" smtClean="0">
                <a:latin typeface="Arial" panose="020B0604020202020204" pitchFamily="34" charset="0"/>
                <a:cs typeface="Arial" panose="020B0604020202020204" pitchFamily="34" charset="0"/>
              </a:rPr>
              <a:t>Falls bereits an dieser Stelle </a:t>
            </a:r>
            <a:r>
              <a:rPr lang="de-DE" altLang="de-DE" u="sng" smtClean="0">
                <a:latin typeface="Arial" panose="020B0604020202020204" pitchFamily="34" charset="0"/>
                <a:cs typeface="Arial" panose="020B0604020202020204" pitchFamily="34" charset="0"/>
              </a:rPr>
              <a:t>Rückfragen zur Unterscheidung von Bildungsgängen und Schulformen</a:t>
            </a:r>
            <a:r>
              <a:rPr lang="de-DE" altLang="de-DE" smtClean="0">
                <a:latin typeface="Arial" panose="020B0604020202020204" pitchFamily="34" charset="0"/>
                <a:cs typeface="Arial" panose="020B0604020202020204" pitchFamily="34" charset="0"/>
              </a:rPr>
              <a:t> gestellt werden, kann auch der Flyer herangezogen werden, der eine Übersicht dazu gibt, welche Schulformen in den Bildungsgängen jeweils angeboten werden.</a:t>
            </a:r>
          </a:p>
          <a:p>
            <a:pPr eaLnBrk="1" hangingPunct="1">
              <a:spcBef>
                <a:spcPct val="0"/>
              </a:spcBef>
              <a:spcAft>
                <a:spcPts val="1000"/>
              </a:spcAft>
            </a:pPr>
            <a:r>
              <a:rPr lang="de-DE" altLang="de-DE" smtClean="0">
                <a:latin typeface="Arial" panose="020B0604020202020204" pitchFamily="34" charset="0"/>
                <a:cs typeface="Arial" panose="020B0604020202020204" pitchFamily="34" charset="0"/>
              </a:rPr>
              <a:t>In Hessen entscheiden allein die Eltern, welchen Schulabschluss sie für ihr Kind anstreben und welchen Bildungsgang ihr Kind in der weiterführenden Schule besuchen soll. Dieses Recht der Eltern ist vom Hessischen Schulgesetz garantiert und im Vergabeverfahren der Schulplätze ohne Einschränkung zu beachten.</a:t>
            </a:r>
          </a:p>
          <a:p>
            <a:r>
              <a:rPr lang="de-DE" altLang="de-DE" smtClean="0">
                <a:latin typeface="Arial" panose="020B0604020202020204" pitchFamily="34" charset="0"/>
                <a:cs typeface="Arial" panose="020B0604020202020204" pitchFamily="34" charset="0"/>
              </a:rPr>
              <a:t>Diese Garantie trifft aber nicht auf die Wahl der Schulform oder einer ganz bestimmten Schule zu. </a:t>
            </a:r>
          </a:p>
          <a:p>
            <a:r>
              <a:rPr lang="de-DE" altLang="de-DE" b="1" u="sng" smtClean="0">
                <a:latin typeface="Arial" panose="020B0604020202020204" pitchFamily="34" charset="0"/>
                <a:cs typeface="Arial" panose="020B0604020202020204" pitchFamily="34" charset="0"/>
              </a:rPr>
              <a:t>Gründe:</a:t>
            </a:r>
          </a:p>
          <a:p>
            <a:pPr eaLnBrk="1" hangingPunct="1">
              <a:spcAft>
                <a:spcPts val="1000"/>
              </a:spcAft>
            </a:pPr>
            <a:r>
              <a:rPr lang="de-DE" altLang="de-DE" smtClean="0">
                <a:latin typeface="Arial" panose="020B0604020202020204" pitchFamily="34" charset="0"/>
                <a:cs typeface="Arial" panose="020B0604020202020204" pitchFamily="34" charset="0"/>
              </a:rPr>
              <a:t>Die Grundschulplätze sind für jeden Stadtbezirk exakt berechenbar, weil jedes Kind verpflichtet ist, die Grundschule vor Ort zu besuchen. Für die weiterführenden Schulen ist dies so nicht planbar, weil das Wahlverhalten der Eltern in jedem Jahr neu und nicht im Detail vorhersehbar ist. Einige Schule verzeichnen mehr Anmeldungen als Plätze. Die Nachfrage kann von Jahr zu Jahr schwanken. Aber selbst, wenn bestimmte Schulen vorhersehbar regelmäßig stark überwählt sind, lässt sich dies nicht durch Vergrößerung der Aufnahmekapazität lösen. Denn das würde im Ergebnis zu „Mega-Schulen“ mit mehr als 2000 Schülern führen. Schulen dieser Größenordnung gibt es in Hessen nur selten und nur im Bereich der Oberstufe für die älteren Schülerinnen und Schüler. </a:t>
            </a:r>
          </a:p>
        </p:txBody>
      </p:sp>
      <p:sp>
        <p:nvSpPr>
          <p:cNvPr id="1331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D2218D9-0C6D-4F3C-9E19-60C8FF968F42}"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7678502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a:ln/>
        </p:spPr>
      </p:sp>
      <p:sp>
        <p:nvSpPr>
          <p:cNvPr id="5632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latin typeface="Arial" panose="020B0604020202020204" pitchFamily="34" charset="0"/>
                <a:cs typeface="Arial" panose="020B0604020202020204" pitchFamily="34" charset="0"/>
              </a:rPr>
              <a:t>Die Duale Berufsausbildung dauert je nach Beruf zwischen 2 (z. B. Maschinen- und Anlagenführer) und 3,5 Jahren (z. B. Mechatroniker).</a:t>
            </a:r>
          </a:p>
          <a:p>
            <a:r>
              <a:rPr lang="de-DE" altLang="de-DE" smtClean="0">
                <a:latin typeface="Arial" panose="020B0604020202020204" pitchFamily="34" charset="0"/>
                <a:cs typeface="Arial" panose="020B0604020202020204" pitchFamily="34" charset="0"/>
              </a:rPr>
              <a:t>Die Fachhochschulreife kann direkt erworben werden, wenn während der Dualen Berufsausbildung Zusatzunterricht absolviert sowie eine Prüfung abgelegt wurde.</a:t>
            </a:r>
          </a:p>
          <a:p>
            <a:r>
              <a:rPr lang="de-DE" altLang="de-DE" smtClean="0">
                <a:latin typeface="Arial" panose="020B0604020202020204" pitchFamily="34" charset="0"/>
                <a:cs typeface="Arial" panose="020B0604020202020204" pitchFamily="34" charset="0"/>
              </a:rPr>
              <a:t>Sowohl mit einem Fachschulabschluss als auch mit einer Fachhochschulreife als auch der Allgemeinen Hochschulreife kann die Zugangsberechtigung zu Hochschulen erworben werden.</a:t>
            </a:r>
          </a:p>
        </p:txBody>
      </p:sp>
      <p:sp>
        <p:nvSpPr>
          <p:cNvPr id="5632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DB8DF84-6366-440C-9456-EE2B825C7E90}"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2864760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bildplatzhalter 1"/>
          <p:cNvSpPr>
            <a:spLocks noGrp="1" noRot="1" noChangeAspect="1" noTextEdit="1"/>
          </p:cNvSpPr>
          <p:nvPr>
            <p:ph type="sldImg"/>
          </p:nvPr>
        </p:nvSpPr>
        <p:spPr>
          <a:ln/>
        </p:spPr>
      </p:sp>
      <p:sp>
        <p:nvSpPr>
          <p:cNvPr id="5837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
        <p:nvSpPr>
          <p:cNvPr id="5837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B2BB5E7-A52A-4B13-BFCE-BAC4678493A3}"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8639423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ln/>
        </p:spPr>
      </p:sp>
      <p:sp>
        <p:nvSpPr>
          <p:cNvPr id="6041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
        <p:nvSpPr>
          <p:cNvPr id="6042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915BA39-33FF-470B-B474-12A7D2A3BEE5}"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751979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lienbildplatzhalter 1"/>
          <p:cNvSpPr>
            <a:spLocks noGrp="1" noRot="1" noChangeAspect="1" noTextEdit="1"/>
          </p:cNvSpPr>
          <p:nvPr>
            <p:ph type="sldImg"/>
          </p:nvPr>
        </p:nvSpPr>
        <p:spPr>
          <a:ln/>
        </p:spPr>
      </p:sp>
      <p:sp>
        <p:nvSpPr>
          <p:cNvPr id="6246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
        <p:nvSpPr>
          <p:cNvPr id="6246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F605F8A-73ED-4C19-A1A0-8BD329082574}"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615514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lienbildplatzhalter 1"/>
          <p:cNvSpPr>
            <a:spLocks noGrp="1" noRot="1" noChangeAspect="1" noTextEdit="1"/>
          </p:cNvSpPr>
          <p:nvPr>
            <p:ph type="sldImg"/>
          </p:nvPr>
        </p:nvSpPr>
        <p:spPr>
          <a:ln/>
        </p:spPr>
      </p:sp>
      <p:sp>
        <p:nvSpPr>
          <p:cNvPr id="1536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ts val="1000"/>
              </a:spcAft>
            </a:pPr>
            <a:r>
              <a:rPr lang="de-DE" altLang="de-DE" u="sng" smtClean="0">
                <a:latin typeface="Arial" panose="020B0604020202020204" pitchFamily="34" charset="0"/>
                <a:cs typeface="Arial" panose="020B0604020202020204" pitchFamily="34" charset="0"/>
              </a:rPr>
              <a:t>Die neue Fassung des Anmeldeformulars steht ab </a:t>
            </a:r>
            <a:r>
              <a:rPr lang="de-DE" altLang="de-DE" b="1" u="sng" smtClean="0">
                <a:latin typeface="Arial" panose="020B0604020202020204" pitchFamily="34" charset="0"/>
                <a:cs typeface="Arial" panose="020B0604020202020204" pitchFamily="34" charset="0"/>
              </a:rPr>
              <a:t>12.01.2018</a:t>
            </a:r>
            <a:r>
              <a:rPr lang="de-DE" altLang="de-DE" u="sng" smtClean="0">
                <a:latin typeface="Arial" panose="020B0604020202020204" pitchFamily="34" charset="0"/>
                <a:cs typeface="Arial" panose="020B0604020202020204" pitchFamily="34" charset="0"/>
              </a:rPr>
              <a:t> so zur Verfügun</a:t>
            </a:r>
            <a:r>
              <a:rPr lang="de-DE" altLang="de-DE" smtClean="0">
                <a:latin typeface="Arial" panose="020B0604020202020204" pitchFamily="34" charset="0"/>
                <a:cs typeface="Arial" panose="020B0604020202020204" pitchFamily="34" charset="0"/>
              </a:rPr>
              <a:t>g, dass es automatisch aus der LUSD generiert werden kann. Damit kann dann der Schreibaufwand verringert werden. Das funktioniert aber nur, wenn die persönlichen Angaben zu Eltern und Kind korrekt eingegeben sind. Da das Formular den Eltern beim Beratungsgespräch ausgehändigt wird, können diese Angaben noch einmal gemeinsam überprüft und ggf. nachträglich korrigiert werden. Zudem können Eltern dabei im Bedarfsfall auch Erläuterungen zum Verständnis und zum Ausfüllen des Formulars erhalten.</a:t>
            </a:r>
          </a:p>
          <a:p>
            <a:pPr eaLnBrk="1" hangingPunct="1">
              <a:spcBef>
                <a:spcPct val="0"/>
              </a:spcBef>
              <a:spcAft>
                <a:spcPts val="1000"/>
              </a:spcAft>
            </a:pPr>
            <a:r>
              <a:rPr lang="de-DE" altLang="de-DE" smtClean="0">
                <a:latin typeface="Arial" panose="020B0604020202020204" pitchFamily="34" charset="0"/>
                <a:cs typeface="Arial" panose="020B0604020202020204" pitchFamily="34" charset="0"/>
              </a:rPr>
              <a:t>Für jedes Kind wird nur ein Formular ausgehändigt. Somit können Doppelanmeldungen verhindert und der ordnungsgemäße Ablauf des späteren Verteilverfahrens abgesichert werden.</a:t>
            </a:r>
          </a:p>
          <a:p>
            <a:pPr eaLnBrk="1" hangingPunct="1">
              <a:spcBef>
                <a:spcPct val="0"/>
              </a:spcBef>
              <a:spcAft>
                <a:spcPts val="1000"/>
              </a:spcAft>
            </a:pPr>
            <a:r>
              <a:rPr lang="de-DE" altLang="de-DE" smtClean="0">
                <a:latin typeface="Arial" panose="020B0604020202020204" pitchFamily="34" charset="0"/>
                <a:cs typeface="Arial" panose="020B0604020202020204" pitchFamily="34" charset="0"/>
              </a:rPr>
              <a:t>Bei Verlust dieses Formulars wird eine als solche gekennzeichnete „Zweitausfertigung“ ausgehändigt.</a:t>
            </a:r>
          </a:p>
          <a:p>
            <a:pPr eaLnBrk="1" hangingPunct="1">
              <a:spcBef>
                <a:spcPct val="0"/>
              </a:spcBef>
              <a:spcAft>
                <a:spcPts val="1000"/>
              </a:spcAft>
            </a:pPr>
            <a:r>
              <a:rPr lang="de-DE" altLang="de-DE" smtClean="0">
                <a:latin typeface="Arial" panose="020B0604020202020204" pitchFamily="34" charset="0"/>
                <a:cs typeface="Arial" panose="020B0604020202020204" pitchFamily="34" charset="0"/>
              </a:rPr>
              <a:t>Da in den SSA-Bereichen die Anzahl der Wahlwünsche auf dem Anmeldeformular variieren kann (zwei oder auch drei Wahlwünsche), sollte im jeweiligen SSA-Bereich mündlich erläutert werden, wie viele Wahlwünsche dort angegeben werden können.</a:t>
            </a:r>
          </a:p>
          <a:p>
            <a:pPr eaLnBrk="1" hangingPunct="1">
              <a:spcBef>
                <a:spcPct val="0"/>
              </a:spcBef>
              <a:spcAft>
                <a:spcPts val="1000"/>
              </a:spcAft>
            </a:pPr>
            <a:endParaRPr lang="de-DE" altLang="de-DE" smtClean="0">
              <a:solidFill>
                <a:srgbClr val="000000"/>
              </a:solidFill>
              <a:latin typeface="Arial" panose="020B0604020202020204" pitchFamily="34" charset="0"/>
              <a:cs typeface="Arial" panose="020B0604020202020204" pitchFamily="34" charset="0"/>
            </a:endParaRPr>
          </a:p>
        </p:txBody>
      </p:sp>
      <p:sp>
        <p:nvSpPr>
          <p:cNvPr id="1536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49C6A0D-BF05-407D-8042-AC07A5E652CE}" type="slidenum">
              <a:rPr lang="de-DE" altLang="de-DE" smtClean="0"/>
              <a:pPr>
                <a:spcBef>
                  <a:spcPct val="0"/>
                </a:spcBef>
              </a:pPr>
              <a:t>5</a:t>
            </a:fld>
            <a:endParaRPr lang="de-DE" altLang="de-DE" smtClean="0"/>
          </a:p>
        </p:txBody>
      </p:sp>
    </p:spTree>
    <p:extLst>
      <p:ext uri="{BB962C8B-B14F-4D97-AF65-F5344CB8AC3E}">
        <p14:creationId xmlns:p14="http://schemas.microsoft.com/office/powerpoint/2010/main" val="4223460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bildplatzhalter 1"/>
          <p:cNvSpPr>
            <a:spLocks noGrp="1" noRot="1" noChangeAspect="1" noTextEdit="1"/>
          </p:cNvSpPr>
          <p:nvPr>
            <p:ph type="sldImg"/>
          </p:nvPr>
        </p:nvSpPr>
        <p:spPr>
          <a:ln/>
        </p:spPr>
      </p:sp>
      <p:sp>
        <p:nvSpPr>
          <p:cNvPr id="1741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ts val="1000"/>
              </a:spcAft>
            </a:pPr>
            <a:r>
              <a:rPr lang="de-DE" altLang="de-DE" smtClean="0">
                <a:solidFill>
                  <a:srgbClr val="000000"/>
                </a:solidFill>
                <a:latin typeface="Arial" panose="020B0604020202020204" pitchFamily="34" charset="0"/>
                <a:cs typeface="Arial" panose="020B0604020202020204" pitchFamily="34" charset="0"/>
              </a:rPr>
              <a:t>In das Schreiben der Schule muss auch die Information über die Möglichkeit einer Querversetzung nach § 19 Abs. 6 und 7 VOGSV aufgenommen werden. Denn die Eltern sollen wissen, dass in der weiterführenden Schule des von ihnen gewählten Bildungsganges ein erhöhtes Risiko für die Notwendigkeit eines Wechsels in einen anderen Bildungsgang mit niedrigeren Anforderungen bestehen kann.</a:t>
            </a:r>
          </a:p>
          <a:p>
            <a:pPr eaLnBrk="1" hangingPunct="1">
              <a:spcBef>
                <a:spcPct val="0"/>
              </a:spcBef>
              <a:spcAft>
                <a:spcPts val="1000"/>
              </a:spcAft>
            </a:pPr>
            <a:r>
              <a:rPr lang="de-DE" altLang="de-DE" smtClean="0">
                <a:solidFill>
                  <a:srgbClr val="000000"/>
                </a:solidFill>
                <a:latin typeface="Arial" panose="020B0604020202020204" pitchFamily="34" charset="0"/>
                <a:cs typeface="Arial" panose="020B0604020202020204" pitchFamily="34" charset="0"/>
              </a:rPr>
              <a:t>In den Fällen, in denen Eltern auf das Schreiben der Grundschule gar nicht reagieren, muss die Grundschule davon ausgehen, dass die Wahl des Bildungsganges von den Eltern trotz abweichender Eignungsempfehlung der Grundschule aufrecht erhalten wird. Auch diese Information ist in das Schreiben aufzunehmen.</a:t>
            </a:r>
          </a:p>
        </p:txBody>
      </p:sp>
      <p:sp>
        <p:nvSpPr>
          <p:cNvPr id="1741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5EDF5BB-8D70-45B0-9D70-BD771A57A2D3}"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666374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lienbildplatzhalter 1"/>
          <p:cNvSpPr>
            <a:spLocks noGrp="1" noRot="1" noChangeAspect="1" noTextEdit="1"/>
          </p:cNvSpPr>
          <p:nvPr>
            <p:ph type="sldImg"/>
          </p:nvPr>
        </p:nvSpPr>
        <p:spPr>
          <a:ln/>
        </p:spPr>
      </p:sp>
      <p:sp>
        <p:nvSpPr>
          <p:cNvPr id="1945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ts val="1000"/>
              </a:spcAft>
            </a:pPr>
            <a:r>
              <a:rPr lang="de-DE" altLang="de-DE" smtClean="0">
                <a:latin typeface="Arial" panose="020B0604020202020204" pitchFamily="34" charset="0"/>
                <a:cs typeface="Arial" panose="020B0604020202020204" pitchFamily="34" charset="0"/>
              </a:rPr>
              <a:t>Eltern, die ihr Kind, seine Persönlichkeitsentwicklung und auch emotionale Belastbarkeit im Umgang mit Enttäuschungen am besten kennen, werden sich die Entscheidung für einen Bildungsgang nicht leicht machen. Beim Wechsel in die weiterführende Schule nehmen Eltern aber manchmal den Bildungsgang mit den höchsten Leistungsanforderungen in den Blick, ohne genau abzuwägen, ob ihr Kind dort ohne Brüche und Enttäuschungen dauerhaft mitarbeiten kann. Es ist nachvollziehbar, dass alle Eltern für ihr Kind den höchstmöglichen Schulabschluss anstreben. Dabei wird aber manchmal übersehen, dass die Entscheidung dafür nicht unbedingt am Ende der Grundschule erfolgen muss. Denn jeder schulische Abschluss, bis hin zum Abitur ist in Hessen auch zu einem späteren Zeitpunkt noch erreichbar.</a:t>
            </a:r>
          </a:p>
        </p:txBody>
      </p:sp>
      <p:sp>
        <p:nvSpPr>
          <p:cNvPr id="1946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EA3D2C9-9837-4F3F-9F78-931DEC6C26A4}"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271157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lienbildplatzhalter 1"/>
          <p:cNvSpPr>
            <a:spLocks noGrp="1" noRot="1" noChangeAspect="1" noTextEdit="1"/>
          </p:cNvSpPr>
          <p:nvPr>
            <p:ph type="sldImg"/>
          </p:nvPr>
        </p:nvSpPr>
        <p:spPr>
          <a:ln/>
        </p:spPr>
      </p:sp>
      <p:sp>
        <p:nvSpPr>
          <p:cNvPr id="2150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ts val="1000"/>
              </a:spcAft>
            </a:pPr>
            <a:endParaRPr lang="de-DE" altLang="de-DE" smtClean="0">
              <a:solidFill>
                <a:srgbClr val="000000"/>
              </a:solidFill>
              <a:latin typeface="Arial" panose="020B0604020202020204" pitchFamily="34" charset="0"/>
              <a:cs typeface="Arial" panose="020B0604020202020204" pitchFamily="34" charset="0"/>
            </a:endParaRPr>
          </a:p>
        </p:txBody>
      </p:sp>
      <p:sp>
        <p:nvSpPr>
          <p:cNvPr id="2150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A2752C1-47D2-47AE-BFFD-2BB8E20291D1}"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744770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lienbildplatzhalter 1"/>
          <p:cNvSpPr>
            <a:spLocks noGrp="1" noRot="1" noChangeAspect="1" noTextEdit="1"/>
          </p:cNvSpPr>
          <p:nvPr>
            <p:ph type="sldImg"/>
          </p:nvPr>
        </p:nvSpPr>
        <p:spPr>
          <a:ln/>
        </p:spPr>
      </p:sp>
      <p:sp>
        <p:nvSpPr>
          <p:cNvPr id="2355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1000"/>
              </a:spcAft>
            </a:pPr>
            <a:endParaRPr lang="de-DE" altLang="de-DE" smtClean="0">
              <a:latin typeface="Arial" panose="020B0604020202020204" pitchFamily="34" charset="0"/>
              <a:cs typeface="Arial" panose="020B0604020202020204" pitchFamily="34" charset="0"/>
            </a:endParaRPr>
          </a:p>
        </p:txBody>
      </p:sp>
      <p:sp>
        <p:nvSpPr>
          <p:cNvPr id="2355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EE468BE-45C5-4F6C-AA4D-C68219069FE8}"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3731010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293688" y="2679700"/>
            <a:ext cx="8853487" cy="4203700"/>
          </a:xfrm>
          <a:prstGeom prst="rect">
            <a:avLst/>
          </a:prstGeom>
          <a:solidFill>
            <a:srgbClr val="24489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endParaRPr lang="de-DE" altLang="de-DE" sz="4800" dirty="0" smtClean="0">
              <a:solidFill>
                <a:srgbClr val="244894"/>
              </a:solidFill>
              <a:latin typeface="Times" charset="0"/>
            </a:endParaRPr>
          </a:p>
        </p:txBody>
      </p:sp>
      <p:pic>
        <p:nvPicPr>
          <p:cNvPr id="5" name="Picture 8" descr="Streife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73063"/>
            <a:ext cx="29051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HM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53400" y="376238"/>
            <a:ext cx="6381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4"/>
          <p:cNvSpPr txBox="1">
            <a:spLocks noChangeArrowheads="1"/>
          </p:cNvSpPr>
          <p:nvPr userDrawn="1"/>
        </p:nvSpPr>
        <p:spPr bwMode="auto">
          <a:xfrm>
            <a:off x="914400" y="57150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defRPr/>
            </a:pPr>
            <a:endParaRPr lang="de-DE" altLang="de-DE" dirty="0" smtClean="0"/>
          </a:p>
        </p:txBody>
      </p:sp>
      <p:sp>
        <p:nvSpPr>
          <p:cNvPr id="8" name="Text Box 16"/>
          <p:cNvSpPr txBox="1">
            <a:spLocks noChangeArrowheads="1"/>
          </p:cNvSpPr>
          <p:nvPr userDrawn="1"/>
        </p:nvSpPr>
        <p:spPr bwMode="auto">
          <a:xfrm>
            <a:off x="531813" y="293688"/>
            <a:ext cx="19589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de-DE" altLang="de-DE" sz="1200" b="1" dirty="0" smtClean="0">
                <a:solidFill>
                  <a:srgbClr val="244894"/>
                </a:solidFill>
                <a:latin typeface="Arial" charset="0"/>
              </a:rPr>
              <a:t>Hessische Staatskanzlei</a:t>
            </a:r>
          </a:p>
        </p:txBody>
      </p:sp>
      <p:sp>
        <p:nvSpPr>
          <p:cNvPr id="3074" name="Rectangle 2"/>
          <p:cNvSpPr>
            <a:spLocks noGrp="1" noChangeArrowheads="1"/>
          </p:cNvSpPr>
          <p:nvPr>
            <p:ph type="ctrTitle"/>
          </p:nvPr>
        </p:nvSpPr>
        <p:spPr>
          <a:xfrm>
            <a:off x="531813" y="1668463"/>
            <a:ext cx="7772400" cy="1143000"/>
          </a:xfrm>
        </p:spPr>
        <p:txBody>
          <a:bodyPr anchor="ctr"/>
          <a:lstStyle>
            <a:lvl1pPr>
              <a:defRPr/>
            </a:lvl1pPr>
          </a:lstStyle>
          <a:p>
            <a:r>
              <a:rPr lang="de-DE"/>
              <a:t>Einzeiliger oder zweizeiliger</a:t>
            </a:r>
            <a:br>
              <a:rPr lang="de-DE"/>
            </a:br>
            <a:r>
              <a:rPr lang="de-DE"/>
              <a:t>Titel</a:t>
            </a:r>
          </a:p>
        </p:txBody>
      </p:sp>
      <p:sp>
        <p:nvSpPr>
          <p:cNvPr id="3075" name="Rectangle 3"/>
          <p:cNvSpPr>
            <a:spLocks noGrp="1" noChangeArrowheads="1"/>
          </p:cNvSpPr>
          <p:nvPr>
            <p:ph type="subTitle" idx="1"/>
          </p:nvPr>
        </p:nvSpPr>
        <p:spPr>
          <a:xfrm>
            <a:off x="531813" y="3122613"/>
            <a:ext cx="6400800" cy="1752600"/>
          </a:xfrm>
        </p:spPr>
        <p:txBody>
          <a:bodyPr/>
          <a:lstStyle>
            <a:lvl1pPr marL="0" indent="0">
              <a:defRPr sz="2400">
                <a:solidFill>
                  <a:schemeClr val="bg1"/>
                </a:solidFill>
              </a:defRPr>
            </a:lvl1pPr>
          </a:lstStyle>
          <a:p>
            <a:r>
              <a:rPr lang="de-DE"/>
              <a:t>Untertitel der Präsentation</a:t>
            </a:r>
          </a:p>
        </p:txBody>
      </p:sp>
      <p:sp>
        <p:nvSpPr>
          <p:cNvPr id="9" name="Rectangle 18"/>
          <p:cNvSpPr>
            <a:spLocks noGrp="1" noChangeArrowheads="1"/>
          </p:cNvSpPr>
          <p:nvPr>
            <p:ph type="dt" sz="half" idx="10"/>
          </p:nvPr>
        </p:nvSpPr>
        <p:spPr>
          <a:xfrm>
            <a:off x="609600" y="6324600"/>
            <a:ext cx="4419600" cy="381000"/>
          </a:xfrm>
        </p:spPr>
        <p:txBody>
          <a:bodyPr lIns="0" tIns="0" rIns="0" bIns="0"/>
          <a:lstStyle>
            <a:lvl1pPr eaLnBrk="0" hangingPunct="0">
              <a:defRPr sz="1200">
                <a:solidFill>
                  <a:schemeClr val="bg1"/>
                </a:solidFill>
              </a:defRPr>
            </a:lvl1pPr>
          </a:lstStyle>
          <a:p>
            <a:pPr>
              <a:defRPr/>
            </a:pPr>
            <a:r>
              <a:rPr lang="de-DE"/>
              <a:t>Wiesbaden, den </a:t>
            </a:r>
            <a:fld id="{2D3DD764-1B45-4883-9436-F26780D8D6D9}" type="datetime4">
              <a:rPr lang="de-DE"/>
              <a:pPr>
                <a:defRPr/>
              </a:pPr>
              <a:t>13. November 2018</a:t>
            </a:fld>
            <a:endParaRPr lang="de-DE"/>
          </a:p>
        </p:txBody>
      </p:sp>
    </p:spTree>
    <p:extLst>
      <p:ext uri="{BB962C8B-B14F-4D97-AF65-F5344CB8AC3E}">
        <p14:creationId xmlns:p14="http://schemas.microsoft.com/office/powerpoint/2010/main" val="3492936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86268084-3096-433D-BA2B-3BE2B79F0ADE}" type="datetime2">
              <a:rPr lang="de-DE"/>
              <a:pPr>
                <a:defRPr/>
              </a:pPr>
              <a:t>Dienstag, 13. November 2018</a:t>
            </a:fld>
            <a:endParaRPr lang="de-DE" dirty="0"/>
          </a:p>
        </p:txBody>
      </p:sp>
      <p:sp>
        <p:nvSpPr>
          <p:cNvPr id="5" name="Rectangle 5"/>
          <p:cNvSpPr>
            <a:spLocks noGrp="1" noChangeArrowheads="1"/>
          </p:cNvSpPr>
          <p:nvPr>
            <p:ph type="ftr" sz="quarter" idx="11"/>
          </p:nvPr>
        </p:nvSpPr>
        <p:spPr>
          <a:ln/>
        </p:spPr>
        <p:txBody>
          <a:bodyPr/>
          <a:lstStyle>
            <a:lvl1pPr>
              <a:defRPr/>
            </a:lvl1pPr>
          </a:lstStyle>
          <a:p>
            <a:pPr>
              <a:defRPr/>
            </a:pPr>
            <a:r>
              <a:rPr lang="de-DE"/>
              <a:t>Dienststelle</a:t>
            </a:r>
          </a:p>
        </p:txBody>
      </p:sp>
    </p:spTree>
    <p:extLst>
      <p:ext uri="{BB962C8B-B14F-4D97-AF65-F5344CB8AC3E}">
        <p14:creationId xmlns:p14="http://schemas.microsoft.com/office/powerpoint/2010/main" val="3727096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361113" y="838200"/>
            <a:ext cx="1943100" cy="52578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31813" y="838200"/>
            <a:ext cx="5676900" cy="52578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A99D3139-14A7-4430-9C97-C693AF1620C2}" type="datetime2">
              <a:rPr lang="de-DE"/>
              <a:pPr>
                <a:defRPr/>
              </a:pPr>
              <a:t>Dienstag, 13. November 2018</a:t>
            </a:fld>
            <a:endParaRPr lang="de-DE" dirty="0"/>
          </a:p>
        </p:txBody>
      </p:sp>
      <p:sp>
        <p:nvSpPr>
          <p:cNvPr id="5" name="Rectangle 5"/>
          <p:cNvSpPr>
            <a:spLocks noGrp="1" noChangeArrowheads="1"/>
          </p:cNvSpPr>
          <p:nvPr>
            <p:ph type="ftr" sz="quarter" idx="11"/>
          </p:nvPr>
        </p:nvSpPr>
        <p:spPr>
          <a:ln/>
        </p:spPr>
        <p:txBody>
          <a:bodyPr/>
          <a:lstStyle>
            <a:lvl1pPr>
              <a:defRPr/>
            </a:lvl1pPr>
          </a:lstStyle>
          <a:p>
            <a:pPr>
              <a:defRPr/>
            </a:pPr>
            <a:r>
              <a:rPr lang="de-DE"/>
              <a:t>Dienststelle</a:t>
            </a:r>
          </a:p>
        </p:txBody>
      </p:sp>
    </p:spTree>
    <p:extLst>
      <p:ext uri="{BB962C8B-B14F-4D97-AF65-F5344CB8AC3E}">
        <p14:creationId xmlns:p14="http://schemas.microsoft.com/office/powerpoint/2010/main" val="2210281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lvl1pPr>
              <a:defRPr>
                <a:solidFill>
                  <a:schemeClr val="tx1"/>
                </a:solidFill>
              </a:defRPr>
            </a:lvl1pPr>
            <a:lvl2pPr marL="914400" indent="-457200">
              <a:buFont typeface="Arial" panose="020B0604020202020204" pitchFamily="34" charset="0"/>
              <a:buChar char="•"/>
              <a:defRPr sz="1800">
                <a:latin typeface="+mn-lt"/>
              </a:defRPr>
            </a:lvl2pPr>
            <a:lvl3pPr marL="1257300" indent="-342900">
              <a:buFont typeface="Courier New" panose="02070309020205020404" pitchFamily="49" charset="0"/>
              <a:buChar char="o"/>
              <a:defRPr sz="1800">
                <a:latin typeface="+mn-lt"/>
              </a:defRPr>
            </a:lvl3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lvl1pPr>
          </a:lstStyle>
          <a:p>
            <a:pPr>
              <a:defRPr/>
            </a:pPr>
            <a:fld id="{6332A7C1-15A6-4F44-9B8E-3E9F897460FF}" type="datetime2">
              <a:rPr lang="de-DE"/>
              <a:pPr>
                <a:defRPr/>
              </a:pPr>
              <a:t>Dienstag, 13. November 2018</a:t>
            </a:fld>
            <a:endParaRPr lang="de-DE" dirty="0"/>
          </a:p>
        </p:txBody>
      </p:sp>
      <p:sp>
        <p:nvSpPr>
          <p:cNvPr id="5" name="Fußzeilenplatzhalter 4"/>
          <p:cNvSpPr>
            <a:spLocks noGrp="1"/>
          </p:cNvSpPr>
          <p:nvPr>
            <p:ph type="ftr" sz="quarter" idx="11"/>
          </p:nvPr>
        </p:nvSpPr>
        <p:spPr/>
        <p:txBody>
          <a:bodyPr/>
          <a:lstStyle>
            <a:lvl1pPr>
              <a:defRPr sz="1200" b="1"/>
            </a:lvl1pPr>
          </a:lstStyle>
          <a:p>
            <a:pPr>
              <a:defRPr/>
            </a:pPr>
            <a:r>
              <a:rPr lang="de-DE"/>
              <a:t>Hessisches Kultusministerium</a:t>
            </a:r>
          </a:p>
        </p:txBody>
      </p:sp>
    </p:spTree>
    <p:extLst>
      <p:ext uri="{BB962C8B-B14F-4D97-AF65-F5344CB8AC3E}">
        <p14:creationId xmlns:p14="http://schemas.microsoft.com/office/powerpoint/2010/main" val="4274966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fld id="{2BC0E0C5-BF69-4DF3-9FFC-176BF78379AE}" type="datetime2">
              <a:rPr lang="de-DE"/>
              <a:pPr>
                <a:defRPr/>
              </a:pPr>
              <a:t>Dienstag, 13. November 2018</a:t>
            </a:fld>
            <a:endParaRPr lang="de-DE" dirty="0"/>
          </a:p>
        </p:txBody>
      </p:sp>
      <p:sp>
        <p:nvSpPr>
          <p:cNvPr id="5" name="Rectangle 5"/>
          <p:cNvSpPr>
            <a:spLocks noGrp="1" noChangeArrowheads="1"/>
          </p:cNvSpPr>
          <p:nvPr>
            <p:ph type="ftr" sz="quarter" idx="11"/>
          </p:nvPr>
        </p:nvSpPr>
        <p:spPr>
          <a:ln/>
        </p:spPr>
        <p:txBody>
          <a:bodyPr/>
          <a:lstStyle>
            <a:lvl1pPr>
              <a:defRPr/>
            </a:lvl1pPr>
          </a:lstStyle>
          <a:p>
            <a:pPr>
              <a:defRPr/>
            </a:pPr>
            <a:r>
              <a:rPr lang="de-DE"/>
              <a:t>Dienststelle</a:t>
            </a:r>
          </a:p>
        </p:txBody>
      </p:sp>
    </p:spTree>
    <p:extLst>
      <p:ext uri="{BB962C8B-B14F-4D97-AF65-F5344CB8AC3E}">
        <p14:creationId xmlns:p14="http://schemas.microsoft.com/office/powerpoint/2010/main" val="1916066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318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4942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fld id="{B6DA3ABE-A280-467C-9484-6A4A7CB9CD61}" type="datetime2">
              <a:rPr lang="de-DE"/>
              <a:pPr>
                <a:defRPr/>
              </a:pPr>
              <a:t>Dienstag, 13. November 2018</a:t>
            </a:fld>
            <a:endParaRPr lang="de-DE" dirty="0"/>
          </a:p>
        </p:txBody>
      </p:sp>
      <p:sp>
        <p:nvSpPr>
          <p:cNvPr id="6" name="Rectangle 5"/>
          <p:cNvSpPr>
            <a:spLocks noGrp="1" noChangeArrowheads="1"/>
          </p:cNvSpPr>
          <p:nvPr>
            <p:ph type="ftr" sz="quarter" idx="11"/>
          </p:nvPr>
        </p:nvSpPr>
        <p:spPr>
          <a:ln/>
        </p:spPr>
        <p:txBody>
          <a:bodyPr/>
          <a:lstStyle>
            <a:lvl1pPr>
              <a:defRPr/>
            </a:lvl1pPr>
          </a:lstStyle>
          <a:p>
            <a:pPr>
              <a:defRPr/>
            </a:pPr>
            <a:r>
              <a:rPr lang="de-DE"/>
              <a:t>Dienststelle</a:t>
            </a:r>
          </a:p>
        </p:txBody>
      </p:sp>
    </p:spTree>
    <p:extLst>
      <p:ext uri="{BB962C8B-B14F-4D97-AF65-F5344CB8AC3E}">
        <p14:creationId xmlns:p14="http://schemas.microsoft.com/office/powerpoint/2010/main" val="2622735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fld id="{DA55E027-3A13-4D63-A5F4-D906E6E8A5E0}" type="datetime2">
              <a:rPr lang="de-DE"/>
              <a:pPr>
                <a:defRPr/>
              </a:pPr>
              <a:t>Dienstag, 13. November 2018</a:t>
            </a:fld>
            <a:endParaRPr lang="de-DE" dirty="0"/>
          </a:p>
        </p:txBody>
      </p:sp>
      <p:sp>
        <p:nvSpPr>
          <p:cNvPr id="8" name="Rectangle 5"/>
          <p:cNvSpPr>
            <a:spLocks noGrp="1" noChangeArrowheads="1"/>
          </p:cNvSpPr>
          <p:nvPr>
            <p:ph type="ftr" sz="quarter" idx="11"/>
          </p:nvPr>
        </p:nvSpPr>
        <p:spPr>
          <a:ln/>
        </p:spPr>
        <p:txBody>
          <a:bodyPr/>
          <a:lstStyle>
            <a:lvl1pPr>
              <a:defRPr/>
            </a:lvl1pPr>
          </a:lstStyle>
          <a:p>
            <a:pPr>
              <a:defRPr/>
            </a:pPr>
            <a:r>
              <a:rPr lang="de-DE"/>
              <a:t>Dienststelle</a:t>
            </a:r>
          </a:p>
        </p:txBody>
      </p:sp>
    </p:spTree>
    <p:extLst>
      <p:ext uri="{BB962C8B-B14F-4D97-AF65-F5344CB8AC3E}">
        <p14:creationId xmlns:p14="http://schemas.microsoft.com/office/powerpoint/2010/main" val="2986006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fld id="{B5EF4BF1-D23E-4545-8B66-43D987811B5B}" type="datetime2">
              <a:rPr lang="de-DE"/>
              <a:pPr>
                <a:defRPr/>
              </a:pPr>
              <a:t>Dienstag, 13. November 2018</a:t>
            </a:fld>
            <a:endParaRPr lang="de-DE" dirty="0"/>
          </a:p>
        </p:txBody>
      </p:sp>
      <p:sp>
        <p:nvSpPr>
          <p:cNvPr id="4" name="Rectangle 5"/>
          <p:cNvSpPr>
            <a:spLocks noGrp="1" noChangeArrowheads="1"/>
          </p:cNvSpPr>
          <p:nvPr>
            <p:ph type="ftr" sz="quarter" idx="11"/>
          </p:nvPr>
        </p:nvSpPr>
        <p:spPr>
          <a:ln/>
        </p:spPr>
        <p:txBody>
          <a:bodyPr/>
          <a:lstStyle>
            <a:lvl1pPr>
              <a:defRPr/>
            </a:lvl1pPr>
          </a:lstStyle>
          <a:p>
            <a:pPr>
              <a:defRPr/>
            </a:pPr>
            <a:r>
              <a:rPr lang="de-DE"/>
              <a:t>Dienststelle</a:t>
            </a:r>
          </a:p>
        </p:txBody>
      </p:sp>
    </p:spTree>
    <p:extLst>
      <p:ext uri="{BB962C8B-B14F-4D97-AF65-F5344CB8AC3E}">
        <p14:creationId xmlns:p14="http://schemas.microsoft.com/office/powerpoint/2010/main" val="18429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4EE34F2-5195-4956-8791-38B6D7355626}" type="datetime2">
              <a:rPr lang="de-DE"/>
              <a:pPr>
                <a:defRPr/>
              </a:pPr>
              <a:t>Dienstag, 13. November 2018</a:t>
            </a:fld>
            <a:endParaRPr lang="de-DE" dirty="0"/>
          </a:p>
        </p:txBody>
      </p:sp>
      <p:sp>
        <p:nvSpPr>
          <p:cNvPr id="3" name="Rectangle 5"/>
          <p:cNvSpPr>
            <a:spLocks noGrp="1" noChangeArrowheads="1"/>
          </p:cNvSpPr>
          <p:nvPr>
            <p:ph type="ftr" sz="quarter" idx="11"/>
          </p:nvPr>
        </p:nvSpPr>
        <p:spPr>
          <a:ln/>
        </p:spPr>
        <p:txBody>
          <a:bodyPr/>
          <a:lstStyle>
            <a:lvl1pPr>
              <a:defRPr/>
            </a:lvl1pPr>
          </a:lstStyle>
          <a:p>
            <a:pPr>
              <a:defRPr/>
            </a:pPr>
            <a:r>
              <a:rPr lang="de-DE"/>
              <a:t>Dienststelle</a:t>
            </a:r>
          </a:p>
        </p:txBody>
      </p:sp>
    </p:spTree>
    <p:extLst>
      <p:ext uri="{BB962C8B-B14F-4D97-AF65-F5344CB8AC3E}">
        <p14:creationId xmlns:p14="http://schemas.microsoft.com/office/powerpoint/2010/main" val="2440783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fld id="{0E2F2528-DB5C-4697-AAFF-80E592F5FB2B}" type="datetime2">
              <a:rPr lang="de-DE"/>
              <a:pPr>
                <a:defRPr/>
              </a:pPr>
              <a:t>Dienstag, 13. November 2018</a:t>
            </a:fld>
            <a:endParaRPr lang="de-DE" dirty="0"/>
          </a:p>
        </p:txBody>
      </p:sp>
      <p:sp>
        <p:nvSpPr>
          <p:cNvPr id="6" name="Rectangle 5"/>
          <p:cNvSpPr>
            <a:spLocks noGrp="1" noChangeArrowheads="1"/>
          </p:cNvSpPr>
          <p:nvPr>
            <p:ph type="ftr" sz="quarter" idx="11"/>
          </p:nvPr>
        </p:nvSpPr>
        <p:spPr>
          <a:ln/>
        </p:spPr>
        <p:txBody>
          <a:bodyPr/>
          <a:lstStyle>
            <a:lvl1pPr>
              <a:defRPr/>
            </a:lvl1pPr>
          </a:lstStyle>
          <a:p>
            <a:pPr>
              <a:defRPr/>
            </a:pPr>
            <a:r>
              <a:rPr lang="de-DE"/>
              <a:t>Dienststelle</a:t>
            </a:r>
          </a:p>
        </p:txBody>
      </p:sp>
    </p:spTree>
    <p:extLst>
      <p:ext uri="{BB962C8B-B14F-4D97-AF65-F5344CB8AC3E}">
        <p14:creationId xmlns:p14="http://schemas.microsoft.com/office/powerpoint/2010/main" val="658561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fld id="{103522A3-C1F1-44B8-A3D1-8EFADF2D62F2}" type="datetime2">
              <a:rPr lang="de-DE"/>
              <a:pPr>
                <a:defRPr/>
              </a:pPr>
              <a:t>Dienstag, 13. November 2018</a:t>
            </a:fld>
            <a:endParaRPr lang="de-DE" dirty="0"/>
          </a:p>
        </p:txBody>
      </p:sp>
      <p:sp>
        <p:nvSpPr>
          <p:cNvPr id="6" name="Rectangle 5"/>
          <p:cNvSpPr>
            <a:spLocks noGrp="1" noChangeArrowheads="1"/>
          </p:cNvSpPr>
          <p:nvPr>
            <p:ph type="ftr" sz="quarter" idx="11"/>
          </p:nvPr>
        </p:nvSpPr>
        <p:spPr>
          <a:ln/>
        </p:spPr>
        <p:txBody>
          <a:bodyPr/>
          <a:lstStyle>
            <a:lvl1pPr>
              <a:defRPr/>
            </a:lvl1pPr>
          </a:lstStyle>
          <a:p>
            <a:pPr>
              <a:defRPr/>
            </a:pPr>
            <a:r>
              <a:rPr lang="de-DE"/>
              <a:t>Dienststelle</a:t>
            </a:r>
          </a:p>
        </p:txBody>
      </p:sp>
    </p:spTree>
    <p:extLst>
      <p:ext uri="{BB962C8B-B14F-4D97-AF65-F5344CB8AC3E}">
        <p14:creationId xmlns:p14="http://schemas.microsoft.com/office/powerpoint/2010/main" val="1201860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1813" y="838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Nmvb fgus</a:t>
            </a:r>
          </a:p>
        </p:txBody>
      </p:sp>
      <p:sp>
        <p:nvSpPr>
          <p:cNvPr id="1027" name="Rectangle 3"/>
          <p:cNvSpPr>
            <a:spLocks noGrp="1" noChangeArrowheads="1"/>
          </p:cNvSpPr>
          <p:nvPr>
            <p:ph type="body" idx="1"/>
          </p:nvPr>
        </p:nvSpPr>
        <p:spPr bwMode="auto">
          <a:xfrm>
            <a:off x="531813"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vmlöKEDG</a:t>
            </a:r>
            <a:br>
              <a:rPr lang="de-DE" altLang="de-DE" smtClean="0"/>
            </a:br>
            <a:endParaRPr lang="de-DE" altLang="de-DE" smtClean="0"/>
          </a:p>
        </p:txBody>
      </p:sp>
      <p:sp>
        <p:nvSpPr>
          <p:cNvPr id="1028" name="Rectangle 4"/>
          <p:cNvSpPr>
            <a:spLocks noGrp="1" noChangeArrowheads="1"/>
          </p:cNvSpPr>
          <p:nvPr>
            <p:ph type="dt" sz="half" idx="2"/>
          </p:nvPr>
        </p:nvSpPr>
        <p:spPr bwMode="auto">
          <a:xfrm>
            <a:off x="533400" y="6400800"/>
            <a:ext cx="2940050" cy="3810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eaLnBrk="1" hangingPunct="1">
              <a:defRPr sz="1000">
                <a:solidFill>
                  <a:srgbClr val="3333CC"/>
                </a:solidFill>
                <a:latin typeface="+mn-lt"/>
              </a:defRPr>
            </a:lvl1pPr>
          </a:lstStyle>
          <a:p>
            <a:pPr>
              <a:defRPr/>
            </a:pPr>
            <a:fld id="{9E6D1E20-DE18-4723-802B-1F005978514B}" type="datetime2">
              <a:rPr lang="de-DE"/>
              <a:pPr>
                <a:defRPr/>
              </a:pPr>
              <a:t>Dienstag, 13. November 2018</a:t>
            </a:fld>
            <a:endParaRPr lang="de-DE" dirty="0"/>
          </a:p>
        </p:txBody>
      </p:sp>
      <p:sp>
        <p:nvSpPr>
          <p:cNvPr id="1029" name="Rectangle 5"/>
          <p:cNvSpPr>
            <a:spLocks noGrp="1" noChangeArrowheads="1"/>
          </p:cNvSpPr>
          <p:nvPr>
            <p:ph type="ftr" sz="quarter" idx="3"/>
          </p:nvPr>
        </p:nvSpPr>
        <p:spPr bwMode="auto">
          <a:xfrm>
            <a:off x="531813" y="293688"/>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244894"/>
                </a:solidFill>
                <a:latin typeface="+mn-lt"/>
              </a:defRPr>
            </a:lvl1pPr>
          </a:lstStyle>
          <a:p>
            <a:pPr>
              <a:defRPr/>
            </a:pPr>
            <a:r>
              <a:rPr lang="de-DE"/>
              <a:t>Dienststelle</a:t>
            </a:r>
          </a:p>
        </p:txBody>
      </p:sp>
      <p:pic>
        <p:nvPicPr>
          <p:cNvPr id="1030" name="Picture 7" descr="Streifen"/>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373063"/>
            <a:ext cx="29051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8"/>
          <p:cNvSpPr>
            <a:spLocks noChangeArrowheads="1"/>
          </p:cNvSpPr>
          <p:nvPr/>
        </p:nvSpPr>
        <p:spPr bwMode="auto">
          <a:xfrm>
            <a:off x="6553200" y="6400800"/>
            <a:ext cx="2286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fld id="{BE9E457B-CDE2-4B1A-A287-89544120CCC5}" type="slidenum">
              <a:rPr lang="it-IT" altLang="de-DE" sz="1000" smtClean="0">
                <a:solidFill>
                  <a:srgbClr val="3333CC"/>
                </a:solidFill>
                <a:latin typeface="Arial" panose="020B0604020202020204" pitchFamily="34" charset="0"/>
              </a:rPr>
              <a:pPr algn="r">
                <a:defRPr/>
              </a:pPr>
              <a:t>‹Nr.›</a:t>
            </a:fld>
            <a:endParaRPr lang="it-IT" altLang="de-DE" sz="1000" smtClean="0">
              <a:solidFill>
                <a:srgbClr val="3333CC"/>
              </a:solidFill>
              <a:latin typeface="Arial" panose="020B0604020202020204" pitchFamily="34" charset="0"/>
            </a:endParaRPr>
          </a:p>
        </p:txBody>
      </p:sp>
      <p:pic>
        <p:nvPicPr>
          <p:cNvPr id="1032" name="Picture 10" descr="HM_RGB"/>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153400" y="376238"/>
            <a:ext cx="6381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298976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iming>
    <p:tnLst>
      <p:par>
        <p:cTn id="1" dur="indefinite" restart="never" nodeType="tmRoot"/>
      </p:par>
    </p:tnLst>
  </p:timing>
  <p:hf sldNum="0" hdr="0"/>
  <p:txStyles>
    <p:titleStyle>
      <a:lvl1pPr algn="l" rtl="0" eaLnBrk="0" fontAlgn="base" hangingPunct="0">
        <a:spcBef>
          <a:spcPct val="0"/>
        </a:spcBef>
        <a:spcAft>
          <a:spcPct val="0"/>
        </a:spcAft>
        <a:defRPr sz="2400" b="1">
          <a:solidFill>
            <a:srgbClr val="244894"/>
          </a:solidFill>
          <a:latin typeface="+mj-lt"/>
          <a:ea typeface="+mj-ea"/>
          <a:cs typeface="+mj-cs"/>
        </a:defRPr>
      </a:lvl1pPr>
      <a:lvl2pPr algn="l" rtl="0" eaLnBrk="0" fontAlgn="base" hangingPunct="0">
        <a:spcBef>
          <a:spcPct val="0"/>
        </a:spcBef>
        <a:spcAft>
          <a:spcPct val="0"/>
        </a:spcAft>
        <a:defRPr sz="2400" b="1">
          <a:solidFill>
            <a:srgbClr val="244894"/>
          </a:solidFill>
          <a:latin typeface="Arial" charset="0"/>
        </a:defRPr>
      </a:lvl2pPr>
      <a:lvl3pPr algn="l" rtl="0" eaLnBrk="0" fontAlgn="base" hangingPunct="0">
        <a:spcBef>
          <a:spcPct val="0"/>
        </a:spcBef>
        <a:spcAft>
          <a:spcPct val="0"/>
        </a:spcAft>
        <a:defRPr sz="2400" b="1">
          <a:solidFill>
            <a:srgbClr val="244894"/>
          </a:solidFill>
          <a:latin typeface="Arial" charset="0"/>
        </a:defRPr>
      </a:lvl3pPr>
      <a:lvl4pPr algn="l" rtl="0" eaLnBrk="0" fontAlgn="base" hangingPunct="0">
        <a:spcBef>
          <a:spcPct val="0"/>
        </a:spcBef>
        <a:spcAft>
          <a:spcPct val="0"/>
        </a:spcAft>
        <a:defRPr sz="2400" b="1">
          <a:solidFill>
            <a:srgbClr val="244894"/>
          </a:solidFill>
          <a:latin typeface="Arial" charset="0"/>
        </a:defRPr>
      </a:lvl4pPr>
      <a:lvl5pPr algn="l" rtl="0" eaLnBrk="0" fontAlgn="base" hangingPunct="0">
        <a:spcBef>
          <a:spcPct val="0"/>
        </a:spcBef>
        <a:spcAft>
          <a:spcPct val="0"/>
        </a:spcAft>
        <a:defRPr sz="2400" b="1">
          <a:solidFill>
            <a:srgbClr val="244894"/>
          </a:solidFill>
          <a:latin typeface="Arial" charset="0"/>
        </a:defRPr>
      </a:lvl5pPr>
      <a:lvl6pPr marL="457200" algn="l" rtl="0" fontAlgn="base">
        <a:spcBef>
          <a:spcPct val="0"/>
        </a:spcBef>
        <a:spcAft>
          <a:spcPct val="0"/>
        </a:spcAft>
        <a:defRPr sz="2400" b="1">
          <a:solidFill>
            <a:srgbClr val="244894"/>
          </a:solidFill>
          <a:latin typeface="Arial" charset="0"/>
        </a:defRPr>
      </a:lvl6pPr>
      <a:lvl7pPr marL="914400" algn="l" rtl="0" fontAlgn="base">
        <a:spcBef>
          <a:spcPct val="0"/>
        </a:spcBef>
        <a:spcAft>
          <a:spcPct val="0"/>
        </a:spcAft>
        <a:defRPr sz="2400" b="1">
          <a:solidFill>
            <a:srgbClr val="244894"/>
          </a:solidFill>
          <a:latin typeface="Arial" charset="0"/>
        </a:defRPr>
      </a:lvl7pPr>
      <a:lvl8pPr marL="1371600" algn="l" rtl="0" fontAlgn="base">
        <a:spcBef>
          <a:spcPct val="0"/>
        </a:spcBef>
        <a:spcAft>
          <a:spcPct val="0"/>
        </a:spcAft>
        <a:defRPr sz="2400" b="1">
          <a:solidFill>
            <a:srgbClr val="244894"/>
          </a:solidFill>
          <a:latin typeface="Arial" charset="0"/>
        </a:defRPr>
      </a:lvl8pPr>
      <a:lvl9pPr marL="1828800" algn="l" rtl="0" fontAlgn="base">
        <a:spcBef>
          <a:spcPct val="0"/>
        </a:spcBef>
        <a:spcAft>
          <a:spcPct val="0"/>
        </a:spcAft>
        <a:defRPr sz="2400" b="1">
          <a:solidFill>
            <a:srgbClr val="244894"/>
          </a:solidFill>
          <a:latin typeface="Arial" charset="0"/>
        </a:defRPr>
      </a:lvl9pPr>
    </p:titleStyle>
    <p:bodyStyle>
      <a:lvl1pPr marL="342900" indent="-342900" algn="l" rtl="0" eaLnBrk="0" fontAlgn="base" hangingPunct="0">
        <a:lnSpc>
          <a:spcPts val="3000"/>
        </a:lnSpc>
        <a:spcBef>
          <a:spcPct val="0"/>
        </a:spcBef>
        <a:spcAft>
          <a:spcPct val="0"/>
        </a:spcAft>
        <a:defRPr>
          <a:solidFill>
            <a:srgbClr val="3333CC"/>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lnSpc>
          <a:spcPts val="3000"/>
        </a:lnSpc>
        <a:spcBef>
          <a:spcPct val="0"/>
        </a:spcBef>
        <a:spcAft>
          <a:spcPct val="0"/>
        </a:spcAft>
        <a:buChar char="»"/>
        <a:defRPr>
          <a:solidFill>
            <a:schemeClr val="tx1"/>
          </a:solidFill>
          <a:latin typeface="+mn-lt"/>
        </a:defRPr>
      </a:lvl5pPr>
      <a:lvl6pPr marL="2514600" indent="-228600" algn="l" rtl="0" fontAlgn="base">
        <a:lnSpc>
          <a:spcPts val="3000"/>
        </a:lnSpc>
        <a:spcBef>
          <a:spcPct val="0"/>
        </a:spcBef>
        <a:spcAft>
          <a:spcPct val="0"/>
        </a:spcAft>
        <a:buChar char="»"/>
        <a:defRPr>
          <a:solidFill>
            <a:schemeClr val="tx1"/>
          </a:solidFill>
          <a:latin typeface="+mn-lt"/>
        </a:defRPr>
      </a:lvl6pPr>
      <a:lvl7pPr marL="2971800" indent="-228600" algn="l" rtl="0" fontAlgn="base">
        <a:lnSpc>
          <a:spcPts val="3000"/>
        </a:lnSpc>
        <a:spcBef>
          <a:spcPct val="0"/>
        </a:spcBef>
        <a:spcAft>
          <a:spcPct val="0"/>
        </a:spcAft>
        <a:buChar char="»"/>
        <a:defRPr>
          <a:solidFill>
            <a:schemeClr val="tx1"/>
          </a:solidFill>
          <a:latin typeface="+mn-lt"/>
        </a:defRPr>
      </a:lvl7pPr>
      <a:lvl8pPr marL="3429000" indent="-228600" algn="l" rtl="0" fontAlgn="base">
        <a:lnSpc>
          <a:spcPts val="3000"/>
        </a:lnSpc>
        <a:spcBef>
          <a:spcPct val="0"/>
        </a:spcBef>
        <a:spcAft>
          <a:spcPct val="0"/>
        </a:spcAft>
        <a:buChar char="»"/>
        <a:defRPr>
          <a:solidFill>
            <a:schemeClr val="tx1"/>
          </a:solidFill>
          <a:latin typeface="+mn-lt"/>
        </a:defRPr>
      </a:lvl8pPr>
      <a:lvl9pPr marL="3886200" indent="-228600" algn="l" rtl="0" fontAlgn="base">
        <a:lnSpc>
          <a:spcPts val="3000"/>
        </a:lnSpc>
        <a:spcBef>
          <a:spcPct val="0"/>
        </a:spcBef>
        <a:spcAft>
          <a:spcPct val="0"/>
        </a:spcAft>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8.wmf"/><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8.wmf"/><Relationship Id="rId5" Type="http://schemas.openxmlformats.org/officeDocument/2006/relationships/image" Target="../media/image11.jpeg"/><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a:xfrm>
            <a:off x="468313" y="2060575"/>
            <a:ext cx="7772400" cy="568325"/>
          </a:xfrm>
        </p:spPr>
        <p:txBody>
          <a:bodyPr/>
          <a:lstStyle/>
          <a:p>
            <a:pPr>
              <a:defRPr/>
            </a:pPr>
            <a:r>
              <a:rPr lang="de-DE" altLang="de-DE" dirty="0" smtClean="0">
                <a:solidFill>
                  <a:schemeClr val="accent6">
                    <a:lumMod val="75000"/>
                  </a:schemeClr>
                </a:solidFill>
              </a:rPr>
              <a:t>Mein Kind kommt in die 5. Klasse </a:t>
            </a:r>
          </a:p>
        </p:txBody>
      </p:sp>
      <p:sp>
        <p:nvSpPr>
          <p:cNvPr id="4099" name="Inhaltsplatzhalter 2"/>
          <p:cNvSpPr>
            <a:spLocks noGrp="1"/>
          </p:cNvSpPr>
          <p:nvPr>
            <p:ph idx="1"/>
          </p:nvPr>
        </p:nvSpPr>
        <p:spPr>
          <a:xfrm>
            <a:off x="287338" y="2663825"/>
            <a:ext cx="8748712" cy="4078288"/>
          </a:xfrm>
          <a:solidFill>
            <a:schemeClr val="accent6">
              <a:lumMod val="75000"/>
            </a:schemeClr>
          </a:solidFill>
        </p:spPr>
        <p:txBody>
          <a:bodyPr/>
          <a:lstStyle/>
          <a:p>
            <a:pPr marL="179388" indent="0">
              <a:defRPr/>
            </a:pPr>
            <a:r>
              <a:rPr lang="de-DE" altLang="de-DE" sz="2400" dirty="0" smtClean="0">
                <a:solidFill>
                  <a:schemeClr val="bg1"/>
                </a:solidFill>
              </a:rPr>
              <a:t>Informationen zum Übergang in die weiterführende Schule</a:t>
            </a:r>
          </a:p>
        </p:txBody>
      </p:sp>
      <p:sp>
        <p:nvSpPr>
          <p:cNvPr id="4" name="Datumsplatzhalter 3"/>
          <p:cNvSpPr>
            <a:spLocks noGrp="1"/>
          </p:cNvSpPr>
          <p:nvPr>
            <p:ph type="dt"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C0AEDE4-1659-4CD8-BAC2-99E62098777B}" type="datetime2">
              <a:rPr kumimoji="0" lang="de-DE" sz="10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Dienstag, 13. November 2018</a:t>
            </a:fld>
            <a:endParaRPr kumimoji="0" lang="de-DE"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Fußzeilenplatzhalt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200" b="1" i="0" u="none" strike="noStrike" kern="1200" cap="none" spc="0" normalizeH="0" baseline="0" noProof="0">
                <a:ln>
                  <a:noFill/>
                </a:ln>
                <a:solidFill>
                  <a:srgbClr val="244894"/>
                </a:solidFill>
                <a:effectLst/>
                <a:uLnTx/>
                <a:uFillTx/>
                <a:latin typeface="Arial"/>
                <a:ea typeface="+mn-ea"/>
                <a:cs typeface="+mn-cs"/>
              </a:rPr>
              <a:t>Hessisches Kultusministerium</a:t>
            </a:r>
          </a:p>
        </p:txBody>
      </p:sp>
    </p:spTree>
    <p:extLst>
      <p:ext uri="{BB962C8B-B14F-4D97-AF65-F5344CB8AC3E}">
        <p14:creationId xmlns:p14="http://schemas.microsoft.com/office/powerpoint/2010/main" val="4009769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hteck 29"/>
          <p:cNvSpPr/>
          <p:nvPr/>
        </p:nvSpPr>
        <p:spPr>
          <a:xfrm>
            <a:off x="5292725" y="1341438"/>
            <a:ext cx="3527425" cy="4895850"/>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srgbClr val="2D2DB9">
                    <a:lumMod val="75000"/>
                  </a:srgbClr>
                </a:solidFill>
                <a:effectLst/>
                <a:uLnTx/>
                <a:uFillTx/>
                <a:latin typeface="Arial"/>
                <a:ea typeface="+mn-ea"/>
                <a:cs typeface="+mn-cs"/>
              </a:rPr>
              <a:t>5 Jahre bis zum Haupt-schulabschluss bzw. qualifizierenden Hauptschulabschluss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de-DE" sz="2000" b="0" i="0" u="none" strike="noStrike" kern="1200" cap="none" spc="0" normalizeH="0" baseline="0" noProof="0" dirty="0">
              <a:ln>
                <a:noFill/>
              </a:ln>
              <a:solidFill>
                <a:srgbClr val="2D2DB9">
                  <a:lumMod val="75000"/>
                </a:srgbClr>
              </a:solidFill>
              <a:effectLst/>
              <a:uLnTx/>
              <a:uFillTx/>
              <a:latin typeface="Arial"/>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srgbClr val="2D2DB9">
                    <a:lumMod val="75000"/>
                  </a:srgbClr>
                </a:solidFill>
                <a:effectLst/>
                <a:uLnTx/>
                <a:uFillTx/>
                <a:latin typeface="Arial"/>
                <a:ea typeface="+mn-ea"/>
                <a:cs typeface="+mn-cs"/>
              </a:rPr>
              <a:t>erste Fremdsprache Englisch verbindlich</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de-DE" sz="2000" b="0" i="0" u="none" strike="noStrike" kern="1200" cap="none" spc="0" normalizeH="0" baseline="0" noProof="0" dirty="0">
              <a:ln>
                <a:noFill/>
              </a:ln>
              <a:solidFill>
                <a:srgbClr val="2D2DB9">
                  <a:lumMod val="75000"/>
                </a:srgbClr>
              </a:solidFill>
              <a:effectLst/>
              <a:uLnTx/>
              <a:uFillTx/>
              <a:latin typeface="Arial"/>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srgbClr val="2D2DB9">
                    <a:lumMod val="75000"/>
                  </a:srgbClr>
                </a:solidFill>
                <a:effectLst/>
                <a:uLnTx/>
                <a:uFillTx/>
                <a:latin typeface="Arial"/>
                <a:ea typeface="+mn-ea"/>
                <a:cs typeface="+mn-cs"/>
              </a:rPr>
              <a:t>danach Übergang in die Realschule oder in die Sekundarstufe II </a:t>
            </a:r>
            <a:br>
              <a:rPr kumimoji="0" lang="de-DE" sz="2000" b="0" i="0" u="none" strike="noStrike" kern="1200" cap="none" spc="0" normalizeH="0" baseline="0" noProof="0" dirty="0">
                <a:ln>
                  <a:noFill/>
                </a:ln>
                <a:solidFill>
                  <a:srgbClr val="2D2DB9">
                    <a:lumMod val="75000"/>
                  </a:srgbClr>
                </a:solidFill>
                <a:effectLst/>
                <a:uLnTx/>
                <a:uFillTx/>
                <a:latin typeface="Arial"/>
                <a:ea typeface="+mn-ea"/>
                <a:cs typeface="+mn-cs"/>
              </a:rPr>
            </a:br>
            <a:r>
              <a:rPr kumimoji="0" lang="de-DE" sz="2000" b="0" i="0" u="none" strike="noStrike" kern="1200" cap="none" spc="0" normalizeH="0" baseline="0" noProof="0" dirty="0">
                <a:ln>
                  <a:noFill/>
                </a:ln>
                <a:solidFill>
                  <a:srgbClr val="2D2DB9">
                    <a:lumMod val="75000"/>
                  </a:srgbClr>
                </a:solidFill>
                <a:effectLst/>
                <a:uLnTx/>
                <a:uFillTx/>
                <a:latin typeface="Arial"/>
                <a:ea typeface="+mn-ea"/>
                <a:cs typeface="+mn-cs"/>
              </a:rPr>
              <a:t>(z. B. Berufsausbildung oder Besuch einer Berufsfachschule zum Erwerb des mittleren Abschlusses)</a:t>
            </a:r>
          </a:p>
        </p:txBody>
      </p:sp>
      <p:sp>
        <p:nvSpPr>
          <p:cNvPr id="4" name="Datumsplatzhalter 3"/>
          <p:cNvSpPr>
            <a:spLocks noGrp="1"/>
          </p:cNvSpPr>
          <p:nvPr>
            <p:ph type="dt"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77276635-D5A9-465C-8963-F28AAEC7C5C2}" type="datetime2">
              <a:rPr kumimoji="0" lang="de-DE" sz="1000" b="0" i="0" u="none" strike="noStrike" kern="1200" cap="none" spc="0" normalizeH="0" baseline="0" noProof="0">
                <a:ln>
                  <a:noFill/>
                </a:ln>
                <a:solidFill>
                  <a:srgbClr val="3333C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Dienstag, 13. November 2018</a:t>
            </a:fld>
            <a:endParaRPr kumimoji="0" lang="de-DE" sz="1000" b="0" i="0" u="none" strike="noStrike" kern="1200" cap="none" spc="0" normalizeH="0" baseline="0" noProof="0" dirty="0">
              <a:ln>
                <a:noFill/>
              </a:ln>
              <a:solidFill>
                <a:srgbClr val="3333CC"/>
              </a:solidFill>
              <a:effectLst/>
              <a:uLnTx/>
              <a:uFillTx/>
              <a:latin typeface="Arial"/>
              <a:ea typeface="+mn-ea"/>
              <a:cs typeface="+mn-cs"/>
            </a:endParaRPr>
          </a:p>
        </p:txBody>
      </p:sp>
      <p:sp>
        <p:nvSpPr>
          <p:cNvPr id="19460" name="Rectangle 2"/>
          <p:cNvSpPr>
            <a:spLocks noGrp="1" noChangeArrowheads="1"/>
          </p:cNvSpPr>
          <p:nvPr>
            <p:ph type="title"/>
          </p:nvPr>
        </p:nvSpPr>
        <p:spPr>
          <a:xfrm>
            <a:off x="533400" y="838200"/>
            <a:ext cx="7772400" cy="503238"/>
          </a:xfrm>
        </p:spPr>
        <p:txBody>
          <a:bodyPr/>
          <a:lstStyle/>
          <a:p>
            <a:pPr eaLnBrk="1" hangingPunct="1">
              <a:defRPr/>
            </a:pPr>
            <a:r>
              <a:rPr lang="de-DE" altLang="de-DE" dirty="0" smtClean="0">
                <a:solidFill>
                  <a:schemeClr val="accent6">
                    <a:lumMod val="75000"/>
                  </a:schemeClr>
                </a:solidFill>
              </a:rPr>
              <a:t>Der Hauptschulbildungsgang</a:t>
            </a:r>
          </a:p>
        </p:txBody>
      </p:sp>
      <p:grpSp>
        <p:nvGrpSpPr>
          <p:cNvPr id="24581" name="Gruppieren 1"/>
          <p:cNvGrpSpPr>
            <a:grpSpLocks/>
          </p:cNvGrpSpPr>
          <p:nvPr/>
        </p:nvGrpSpPr>
        <p:grpSpPr bwMode="auto">
          <a:xfrm>
            <a:off x="690563" y="1557338"/>
            <a:ext cx="3908425" cy="4740275"/>
            <a:chOff x="690563" y="1557338"/>
            <a:chExt cx="3908425" cy="4740275"/>
          </a:xfrm>
        </p:grpSpPr>
        <p:sp>
          <p:nvSpPr>
            <p:cNvPr id="11" name="Rechteck 10"/>
            <p:cNvSpPr/>
            <p:nvPr/>
          </p:nvSpPr>
          <p:spPr>
            <a:xfrm>
              <a:off x="690563" y="5949950"/>
              <a:ext cx="3908425" cy="347663"/>
            </a:xfrm>
            <a:prstGeom prst="rect">
              <a:avLst/>
            </a:prstGeom>
            <a:solidFill>
              <a:schemeClr val="bg1"/>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2D2DB9">
                      <a:lumMod val="75000"/>
                    </a:srgbClr>
                  </a:solidFill>
                  <a:effectLst/>
                  <a:uLnTx/>
                  <a:uFillTx/>
                  <a:latin typeface="Arial"/>
                  <a:ea typeface="+mn-ea"/>
                  <a:cs typeface="+mn-cs"/>
                </a:rPr>
                <a:t>Grundschule</a:t>
              </a:r>
            </a:p>
          </p:txBody>
        </p:sp>
        <p:sp>
          <p:nvSpPr>
            <p:cNvPr id="13" name="Rechteck 12"/>
            <p:cNvSpPr/>
            <p:nvPr/>
          </p:nvSpPr>
          <p:spPr bwMode="auto">
            <a:xfrm>
              <a:off x="690563" y="5535613"/>
              <a:ext cx="3908425" cy="4143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FFFFFF"/>
                  </a:solidFill>
                  <a:effectLst/>
                  <a:uLnTx/>
                  <a:uFillTx/>
                  <a:latin typeface="Arial"/>
                  <a:ea typeface="+mn-ea"/>
                  <a:cs typeface="+mn-cs"/>
                </a:rPr>
                <a:t>Hauptschulbildungsgang</a:t>
              </a:r>
            </a:p>
          </p:txBody>
        </p:sp>
        <p:sp>
          <p:nvSpPr>
            <p:cNvPr id="14" name="Rechteck 13"/>
            <p:cNvSpPr/>
            <p:nvPr/>
          </p:nvSpPr>
          <p:spPr bwMode="auto">
            <a:xfrm>
              <a:off x="1314450" y="1557338"/>
              <a:ext cx="655638" cy="3984625"/>
            </a:xfrm>
            <a:prstGeom prst="rect">
              <a:avLst/>
            </a:prstGeom>
            <a:solidFill>
              <a:schemeClr val="accent6">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FFFFFF"/>
                  </a:solidFill>
                  <a:effectLst/>
                  <a:uLnTx/>
                  <a:uFillTx/>
                  <a:latin typeface="Arial"/>
                  <a:ea typeface="+mn-ea"/>
                  <a:cs typeface="+mn-cs"/>
                </a:rPr>
                <a:t>Haupt- und Realschule</a:t>
              </a:r>
            </a:p>
          </p:txBody>
        </p:sp>
        <p:sp>
          <p:nvSpPr>
            <p:cNvPr id="15" name="Rechteck 14"/>
            <p:cNvSpPr/>
            <p:nvPr/>
          </p:nvSpPr>
          <p:spPr bwMode="auto">
            <a:xfrm>
              <a:off x="690563" y="1557338"/>
              <a:ext cx="623887" cy="398462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FFFFFF"/>
                  </a:solidFill>
                  <a:effectLst/>
                  <a:uLnTx/>
                  <a:uFillTx/>
                  <a:latin typeface="Arial"/>
                  <a:ea typeface="+mn-ea"/>
                  <a:cs typeface="+mn-cs"/>
                </a:rPr>
                <a:t>Hauptschule</a:t>
              </a:r>
            </a:p>
          </p:txBody>
        </p:sp>
        <p:sp>
          <p:nvSpPr>
            <p:cNvPr id="16" name="Rechteck 15"/>
            <p:cNvSpPr/>
            <p:nvPr/>
          </p:nvSpPr>
          <p:spPr bwMode="auto">
            <a:xfrm>
              <a:off x="1970088" y="1557338"/>
              <a:ext cx="657225" cy="398462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FFFFFF"/>
                  </a:solidFill>
                  <a:effectLst/>
                  <a:uLnTx/>
                  <a:uFillTx/>
                  <a:latin typeface="Arial"/>
                  <a:ea typeface="+mn-ea"/>
                  <a:cs typeface="+mn-cs"/>
                </a:rPr>
                <a:t>Mittelstufenschule</a:t>
              </a:r>
            </a:p>
          </p:txBody>
        </p:sp>
        <p:sp>
          <p:nvSpPr>
            <p:cNvPr id="26" name="Rechteck 25"/>
            <p:cNvSpPr/>
            <p:nvPr/>
          </p:nvSpPr>
          <p:spPr bwMode="auto">
            <a:xfrm>
              <a:off x="2627313" y="1557338"/>
              <a:ext cx="657225" cy="3984625"/>
            </a:xfrm>
            <a:prstGeom prst="rect">
              <a:avLst/>
            </a:prstGeom>
            <a:solidFill>
              <a:schemeClr val="accent6">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FFFFFF"/>
                  </a:solidFill>
                  <a:effectLst/>
                  <a:uLnTx/>
                  <a:uFillTx/>
                  <a:latin typeface="Arial"/>
                  <a:ea typeface="+mn-ea"/>
                  <a:cs typeface="+mn-cs"/>
                </a:rPr>
                <a:t>Koop. Gesamtschule</a:t>
              </a:r>
            </a:p>
          </p:txBody>
        </p:sp>
        <p:sp>
          <p:nvSpPr>
            <p:cNvPr id="28" name="Rechteck 27"/>
            <p:cNvSpPr/>
            <p:nvPr/>
          </p:nvSpPr>
          <p:spPr bwMode="auto">
            <a:xfrm>
              <a:off x="3284538" y="1557338"/>
              <a:ext cx="657225" cy="398462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FFFFFF"/>
                  </a:solidFill>
                  <a:effectLst/>
                  <a:uLnTx/>
                  <a:uFillTx/>
                  <a:latin typeface="Arial"/>
                  <a:ea typeface="+mn-ea"/>
                  <a:cs typeface="+mn-cs"/>
                </a:rPr>
                <a:t>Integrierte Gesamtschule</a:t>
              </a:r>
            </a:p>
          </p:txBody>
        </p:sp>
        <p:sp>
          <p:nvSpPr>
            <p:cNvPr id="31" name="Rechteck 30"/>
            <p:cNvSpPr/>
            <p:nvPr/>
          </p:nvSpPr>
          <p:spPr bwMode="auto">
            <a:xfrm>
              <a:off x="3941763" y="1557338"/>
              <a:ext cx="657225" cy="3984625"/>
            </a:xfrm>
            <a:prstGeom prst="rect">
              <a:avLst/>
            </a:prstGeom>
            <a:solidFill>
              <a:schemeClr val="accent6">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FFFFFF"/>
                  </a:solidFill>
                  <a:effectLst/>
                  <a:uLnTx/>
                  <a:uFillTx/>
                  <a:latin typeface="Arial"/>
                  <a:ea typeface="+mn-ea"/>
                  <a:cs typeface="+mn-cs"/>
                </a:rPr>
                <a:t>Förderschule</a:t>
              </a:r>
            </a:p>
          </p:txBody>
        </p:sp>
      </p:grpSp>
      <p:sp>
        <p:nvSpPr>
          <p:cNvPr id="33" name="Fußzeilenplatzhalt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200" b="1" i="0" u="none" strike="noStrike" kern="1200" cap="none" spc="0" normalizeH="0" baseline="0" noProof="0">
                <a:ln>
                  <a:noFill/>
                </a:ln>
                <a:solidFill>
                  <a:srgbClr val="244894"/>
                </a:solidFill>
                <a:effectLst/>
                <a:uLnTx/>
                <a:uFillTx/>
                <a:latin typeface="Arial"/>
                <a:ea typeface="+mn-ea"/>
                <a:cs typeface="+mn-cs"/>
              </a:rPr>
              <a:t>Hessisches Kultusministerium</a:t>
            </a:r>
          </a:p>
        </p:txBody>
      </p:sp>
    </p:spTree>
    <p:extLst>
      <p:ext uri="{BB962C8B-B14F-4D97-AF65-F5344CB8AC3E}">
        <p14:creationId xmlns:p14="http://schemas.microsoft.com/office/powerpoint/2010/main" val="144515959"/>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77276635-D5A9-465C-8963-F28AAEC7C5C2}" type="datetime2">
              <a:rPr kumimoji="0" lang="de-DE" sz="1000" b="0" i="0" u="none" strike="noStrike" kern="1200" cap="none" spc="0" normalizeH="0" baseline="0" noProof="0">
                <a:ln>
                  <a:noFill/>
                </a:ln>
                <a:solidFill>
                  <a:srgbClr val="3333C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Dienstag, 13. November 2018</a:t>
            </a:fld>
            <a:endParaRPr kumimoji="0" lang="de-DE" sz="1000" b="0" i="0" u="none" strike="noStrike" kern="1200" cap="none" spc="0" normalizeH="0" baseline="0" noProof="0" dirty="0">
              <a:ln>
                <a:noFill/>
              </a:ln>
              <a:solidFill>
                <a:srgbClr val="3333CC"/>
              </a:solidFill>
              <a:effectLst/>
              <a:uLnTx/>
              <a:uFillTx/>
              <a:latin typeface="Arial"/>
              <a:ea typeface="+mn-ea"/>
              <a:cs typeface="+mn-cs"/>
            </a:endParaRPr>
          </a:p>
        </p:txBody>
      </p:sp>
      <p:sp>
        <p:nvSpPr>
          <p:cNvPr id="18435" name="Rectangle 2"/>
          <p:cNvSpPr>
            <a:spLocks noGrp="1" noChangeArrowheads="1"/>
          </p:cNvSpPr>
          <p:nvPr>
            <p:ph type="title"/>
          </p:nvPr>
        </p:nvSpPr>
        <p:spPr>
          <a:xfrm>
            <a:off x="533400" y="838200"/>
            <a:ext cx="7772400" cy="1146175"/>
          </a:xfrm>
        </p:spPr>
        <p:txBody>
          <a:bodyPr/>
          <a:lstStyle/>
          <a:p>
            <a:pPr eaLnBrk="1" hangingPunct="1">
              <a:defRPr/>
            </a:pPr>
            <a:r>
              <a:rPr lang="de-DE" altLang="de-DE" dirty="0" smtClean="0">
                <a:solidFill>
                  <a:schemeClr val="accent6">
                    <a:lumMod val="75000"/>
                  </a:schemeClr>
                </a:solidFill>
                <a:ea typeface="MS PGothic" pitchFamily="34" charset="-128"/>
                <a:cs typeface="Arial" charset="0"/>
              </a:rPr>
              <a:t>Der Realschulbildungsgang</a:t>
            </a:r>
          </a:p>
        </p:txBody>
      </p:sp>
      <p:sp>
        <p:nvSpPr>
          <p:cNvPr id="31" name="Rechteck 30"/>
          <p:cNvSpPr/>
          <p:nvPr/>
        </p:nvSpPr>
        <p:spPr>
          <a:xfrm>
            <a:off x="5292725" y="1341438"/>
            <a:ext cx="3527425" cy="5016500"/>
          </a:xfrm>
          <a:prstGeom prst="rect">
            <a:avLst/>
          </a:prstGeom>
        </p:spPr>
        <p:txBody>
          <a:bodyPr>
            <a:sp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srgbClr val="2D2DB9">
                    <a:lumMod val="75000"/>
                  </a:srgbClr>
                </a:solidFill>
                <a:effectLst/>
                <a:uLnTx/>
                <a:uFillTx/>
                <a:latin typeface="Arial"/>
                <a:ea typeface="+mn-ea"/>
                <a:cs typeface="+mn-cs"/>
              </a:rPr>
              <a:t>6 Jahre bis zum Realschulabschluss bzw. qualifizierenden Realschulabschluss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de-DE" sz="2000" b="0" i="0" u="none" strike="noStrike" kern="1200" cap="none" spc="0" normalizeH="0" baseline="0" noProof="0" dirty="0">
              <a:ln>
                <a:noFill/>
              </a:ln>
              <a:solidFill>
                <a:srgbClr val="2D2DB9">
                  <a:lumMod val="75000"/>
                </a:srgbClr>
              </a:solidFill>
              <a:effectLst/>
              <a:uLnTx/>
              <a:uFillTx/>
              <a:latin typeface="Arial"/>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srgbClr val="2D2DB9">
                    <a:lumMod val="75000"/>
                  </a:srgbClr>
                </a:solidFill>
                <a:effectLst/>
                <a:uLnTx/>
                <a:uFillTx/>
                <a:latin typeface="Arial"/>
                <a:ea typeface="+mn-ea"/>
                <a:cs typeface="+mn-cs"/>
              </a:rPr>
              <a:t>erste Fremdsprache verbindlich (in der Regel Englisch)</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de-DE" sz="2000" b="0" i="0" u="none" strike="noStrike" kern="1200" cap="none" spc="0" normalizeH="0" baseline="0" noProof="0" dirty="0">
              <a:ln>
                <a:noFill/>
              </a:ln>
              <a:solidFill>
                <a:srgbClr val="2D2DB9">
                  <a:lumMod val="75000"/>
                </a:srgbClr>
              </a:solidFill>
              <a:effectLst/>
              <a:uLnTx/>
              <a:uFillTx/>
              <a:latin typeface="Arial"/>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srgbClr val="2D2DB9">
                    <a:lumMod val="75000"/>
                  </a:srgbClr>
                </a:solidFill>
                <a:effectLst/>
                <a:uLnTx/>
                <a:uFillTx/>
                <a:latin typeface="Arial"/>
                <a:ea typeface="+mn-ea"/>
                <a:cs typeface="+mn-cs"/>
              </a:rPr>
              <a:t>zweite Fremdsprache möglich ab Klasse 7</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de-DE" sz="2000" b="0" i="0" u="none" strike="noStrike" kern="1200" cap="none" spc="0" normalizeH="0" baseline="0" noProof="0" dirty="0">
              <a:ln>
                <a:noFill/>
              </a:ln>
              <a:solidFill>
                <a:srgbClr val="2D2DB9">
                  <a:lumMod val="75000"/>
                </a:srgbClr>
              </a:solidFill>
              <a:effectLst/>
              <a:uLnTx/>
              <a:uFillTx/>
              <a:latin typeface="Arial"/>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srgbClr val="2D2DB9">
                    <a:lumMod val="75000"/>
                  </a:srgbClr>
                </a:solidFill>
                <a:effectLst/>
                <a:uLnTx/>
                <a:uFillTx/>
                <a:latin typeface="Arial"/>
                <a:ea typeface="+mn-ea"/>
                <a:cs typeface="+mn-cs"/>
              </a:rPr>
              <a:t>im Anschluss Übergang in die Sekundarstufe II </a:t>
            </a:r>
            <a:br>
              <a:rPr kumimoji="0" lang="de-DE" sz="2000" b="0" i="0" u="none" strike="noStrike" kern="1200" cap="none" spc="0" normalizeH="0" baseline="0" noProof="0" dirty="0">
                <a:ln>
                  <a:noFill/>
                </a:ln>
                <a:solidFill>
                  <a:srgbClr val="2D2DB9">
                    <a:lumMod val="75000"/>
                  </a:srgbClr>
                </a:solidFill>
                <a:effectLst/>
                <a:uLnTx/>
                <a:uFillTx/>
                <a:latin typeface="Arial"/>
                <a:ea typeface="+mn-ea"/>
                <a:cs typeface="+mn-cs"/>
              </a:rPr>
            </a:br>
            <a:r>
              <a:rPr kumimoji="0" lang="de-DE" sz="2000" b="0" i="0" u="none" strike="noStrike" kern="1200" cap="none" spc="0" normalizeH="0" baseline="0" noProof="0" dirty="0">
                <a:ln>
                  <a:noFill/>
                </a:ln>
                <a:solidFill>
                  <a:srgbClr val="2D2DB9">
                    <a:lumMod val="75000"/>
                  </a:srgbClr>
                </a:solidFill>
                <a:effectLst/>
                <a:uLnTx/>
                <a:uFillTx/>
                <a:latin typeface="Arial"/>
                <a:ea typeface="+mn-ea"/>
                <a:cs typeface="+mn-cs"/>
              </a:rPr>
              <a:t>(z. B. Berufsausbildung / gymnasiale Oberstufe)</a:t>
            </a:r>
          </a:p>
        </p:txBody>
      </p:sp>
      <p:sp>
        <p:nvSpPr>
          <p:cNvPr id="33" name="Fußzeilenplatzhalt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200" b="1" i="0" u="none" strike="noStrike" kern="1200" cap="none" spc="0" normalizeH="0" baseline="0" noProof="0">
                <a:ln>
                  <a:noFill/>
                </a:ln>
                <a:solidFill>
                  <a:srgbClr val="244894"/>
                </a:solidFill>
                <a:effectLst/>
                <a:uLnTx/>
                <a:uFillTx/>
                <a:latin typeface="Arial"/>
                <a:ea typeface="+mn-ea"/>
                <a:cs typeface="+mn-cs"/>
              </a:rPr>
              <a:t>Hessisches Kultusministerium</a:t>
            </a:r>
          </a:p>
        </p:txBody>
      </p:sp>
      <p:grpSp>
        <p:nvGrpSpPr>
          <p:cNvPr id="26630" name="Gruppieren 1"/>
          <p:cNvGrpSpPr>
            <a:grpSpLocks/>
          </p:cNvGrpSpPr>
          <p:nvPr/>
        </p:nvGrpSpPr>
        <p:grpSpPr bwMode="auto">
          <a:xfrm>
            <a:off x="690563" y="1557338"/>
            <a:ext cx="3908425" cy="4740275"/>
            <a:chOff x="690563" y="1557338"/>
            <a:chExt cx="3908425" cy="4740275"/>
          </a:xfrm>
        </p:grpSpPr>
        <p:sp>
          <p:nvSpPr>
            <p:cNvPr id="40" name="Rechteck 39"/>
            <p:cNvSpPr/>
            <p:nvPr/>
          </p:nvSpPr>
          <p:spPr>
            <a:xfrm>
              <a:off x="690563" y="5949950"/>
              <a:ext cx="3908425" cy="347663"/>
            </a:xfrm>
            <a:prstGeom prst="rect">
              <a:avLst/>
            </a:prstGeom>
            <a:solidFill>
              <a:schemeClr val="bg1"/>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2D2DB9">
                      <a:lumMod val="75000"/>
                    </a:srgbClr>
                  </a:solidFill>
                  <a:effectLst/>
                  <a:uLnTx/>
                  <a:uFillTx/>
                  <a:latin typeface="Arial"/>
                  <a:ea typeface="+mn-ea"/>
                  <a:cs typeface="+mn-cs"/>
                </a:rPr>
                <a:t>Grundschule</a:t>
              </a:r>
            </a:p>
          </p:txBody>
        </p:sp>
        <p:sp>
          <p:nvSpPr>
            <p:cNvPr id="41" name="Rechteck 40"/>
            <p:cNvSpPr/>
            <p:nvPr/>
          </p:nvSpPr>
          <p:spPr bwMode="auto">
            <a:xfrm>
              <a:off x="690563" y="5535613"/>
              <a:ext cx="3908425" cy="4143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FFFFFF"/>
                  </a:solidFill>
                  <a:effectLst/>
                  <a:uLnTx/>
                  <a:uFillTx/>
                  <a:latin typeface="Arial"/>
                  <a:ea typeface="+mn-ea"/>
                  <a:cs typeface="+mn-cs"/>
                </a:rPr>
                <a:t>Realschulbildungsgang</a:t>
              </a:r>
            </a:p>
          </p:txBody>
        </p:sp>
        <p:sp>
          <p:nvSpPr>
            <p:cNvPr id="42" name="Rechteck 41"/>
            <p:cNvSpPr/>
            <p:nvPr/>
          </p:nvSpPr>
          <p:spPr bwMode="auto">
            <a:xfrm>
              <a:off x="1314450" y="1557338"/>
              <a:ext cx="655638" cy="3984625"/>
            </a:xfrm>
            <a:prstGeom prst="rect">
              <a:avLst/>
            </a:prstGeom>
            <a:solidFill>
              <a:schemeClr val="accent6">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FFFFFF"/>
                  </a:solidFill>
                  <a:effectLst/>
                  <a:uLnTx/>
                  <a:uFillTx/>
                  <a:latin typeface="Arial"/>
                  <a:ea typeface="+mn-ea"/>
                  <a:cs typeface="+mn-cs"/>
                </a:rPr>
                <a:t>Realschule</a:t>
              </a:r>
            </a:p>
          </p:txBody>
        </p:sp>
        <p:sp>
          <p:nvSpPr>
            <p:cNvPr id="43" name="Rechteck 42"/>
            <p:cNvSpPr/>
            <p:nvPr/>
          </p:nvSpPr>
          <p:spPr bwMode="auto">
            <a:xfrm>
              <a:off x="690563" y="1557338"/>
              <a:ext cx="623887" cy="398462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FFFFFF"/>
                  </a:solidFill>
                  <a:effectLst/>
                  <a:uLnTx/>
                  <a:uFillTx/>
                  <a:latin typeface="Arial"/>
                  <a:ea typeface="+mn-ea"/>
                  <a:cs typeface="+mn-cs"/>
                </a:rPr>
                <a:t>Haupt- und Realschule</a:t>
              </a:r>
            </a:p>
          </p:txBody>
        </p:sp>
        <p:sp>
          <p:nvSpPr>
            <p:cNvPr id="44" name="Rechteck 43"/>
            <p:cNvSpPr/>
            <p:nvPr/>
          </p:nvSpPr>
          <p:spPr bwMode="auto">
            <a:xfrm>
              <a:off x="1970088" y="1557338"/>
              <a:ext cx="657225" cy="398462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FFFFFF"/>
                  </a:solidFill>
                  <a:effectLst/>
                  <a:uLnTx/>
                  <a:uFillTx/>
                  <a:latin typeface="Arial"/>
                  <a:ea typeface="+mn-ea"/>
                  <a:cs typeface="+mn-cs"/>
                </a:rPr>
                <a:t>Mittelstufenschule</a:t>
              </a:r>
            </a:p>
          </p:txBody>
        </p:sp>
        <p:sp>
          <p:nvSpPr>
            <p:cNvPr id="45" name="Rechteck 44"/>
            <p:cNvSpPr/>
            <p:nvPr/>
          </p:nvSpPr>
          <p:spPr bwMode="auto">
            <a:xfrm>
              <a:off x="2627313" y="1557338"/>
              <a:ext cx="657225" cy="3984625"/>
            </a:xfrm>
            <a:prstGeom prst="rect">
              <a:avLst/>
            </a:prstGeom>
            <a:solidFill>
              <a:schemeClr val="accent6">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FFFFFF"/>
                  </a:solidFill>
                  <a:effectLst/>
                  <a:uLnTx/>
                  <a:uFillTx/>
                  <a:latin typeface="Arial"/>
                  <a:ea typeface="+mn-ea"/>
                  <a:cs typeface="+mn-cs"/>
                </a:rPr>
                <a:t>Koop. Gesamtschule</a:t>
              </a:r>
            </a:p>
          </p:txBody>
        </p:sp>
        <p:sp>
          <p:nvSpPr>
            <p:cNvPr id="46" name="Rechteck 45"/>
            <p:cNvSpPr/>
            <p:nvPr/>
          </p:nvSpPr>
          <p:spPr bwMode="auto">
            <a:xfrm>
              <a:off x="3284538" y="1557338"/>
              <a:ext cx="657225" cy="398462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FFFFFF"/>
                  </a:solidFill>
                  <a:effectLst/>
                  <a:uLnTx/>
                  <a:uFillTx/>
                  <a:latin typeface="Arial"/>
                  <a:ea typeface="+mn-ea"/>
                  <a:cs typeface="+mn-cs"/>
                </a:rPr>
                <a:t>Integrierte Gesamtschule</a:t>
              </a:r>
            </a:p>
          </p:txBody>
        </p:sp>
        <p:sp>
          <p:nvSpPr>
            <p:cNvPr id="47" name="Rechteck 46"/>
            <p:cNvSpPr/>
            <p:nvPr/>
          </p:nvSpPr>
          <p:spPr bwMode="auto">
            <a:xfrm>
              <a:off x="3941763" y="1557338"/>
              <a:ext cx="657225" cy="3984625"/>
            </a:xfrm>
            <a:prstGeom prst="rect">
              <a:avLst/>
            </a:prstGeom>
            <a:solidFill>
              <a:schemeClr val="accent6">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FFFFFF"/>
                  </a:solidFill>
                  <a:effectLst/>
                  <a:uLnTx/>
                  <a:uFillTx/>
                  <a:latin typeface="Arial"/>
                  <a:ea typeface="+mn-ea"/>
                  <a:cs typeface="+mn-cs"/>
                </a:rPr>
                <a:t>Förderschule</a:t>
              </a:r>
            </a:p>
          </p:txBody>
        </p:sp>
      </p:grpSp>
    </p:spTree>
    <p:extLst>
      <p:ext uri="{BB962C8B-B14F-4D97-AF65-F5344CB8AC3E}">
        <p14:creationId xmlns:p14="http://schemas.microsoft.com/office/powerpoint/2010/main" val="1291396869"/>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77276635-D5A9-465C-8963-F28AAEC7C5C2}" type="datetime2">
              <a:rPr kumimoji="0" lang="de-DE" sz="1000" b="0" i="0" u="none" strike="noStrike" kern="1200" cap="none" spc="0" normalizeH="0" baseline="0" noProof="0">
                <a:ln>
                  <a:noFill/>
                </a:ln>
                <a:solidFill>
                  <a:srgbClr val="3333C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Dienstag, 13. November 2018</a:t>
            </a:fld>
            <a:endParaRPr kumimoji="0" lang="de-DE" sz="1000" b="0" i="0" u="none" strike="noStrike" kern="1200" cap="none" spc="0" normalizeH="0" baseline="0" noProof="0" dirty="0">
              <a:ln>
                <a:noFill/>
              </a:ln>
              <a:solidFill>
                <a:srgbClr val="3333CC"/>
              </a:solidFill>
              <a:effectLst/>
              <a:uLnTx/>
              <a:uFillTx/>
              <a:latin typeface="Arial"/>
              <a:ea typeface="+mn-ea"/>
              <a:cs typeface="+mn-cs"/>
            </a:endParaRPr>
          </a:p>
        </p:txBody>
      </p:sp>
      <p:sp>
        <p:nvSpPr>
          <p:cNvPr id="17412" name="Rectangle 2"/>
          <p:cNvSpPr>
            <a:spLocks noGrp="1" noChangeArrowheads="1"/>
          </p:cNvSpPr>
          <p:nvPr>
            <p:ph type="title"/>
          </p:nvPr>
        </p:nvSpPr>
        <p:spPr>
          <a:xfrm>
            <a:off x="533400" y="838200"/>
            <a:ext cx="7772400" cy="1146175"/>
          </a:xfrm>
        </p:spPr>
        <p:txBody>
          <a:bodyPr/>
          <a:lstStyle/>
          <a:p>
            <a:pPr eaLnBrk="1" hangingPunct="1">
              <a:defRPr/>
            </a:pPr>
            <a:r>
              <a:rPr lang="de-DE" altLang="de-DE" dirty="0" smtClean="0">
                <a:solidFill>
                  <a:schemeClr val="accent6">
                    <a:lumMod val="75000"/>
                  </a:schemeClr>
                </a:solidFill>
                <a:ea typeface="MS PGothic" pitchFamily="34" charset="-128"/>
                <a:cs typeface="Arial" charset="0"/>
              </a:rPr>
              <a:t>Der gymnasiale Bildungsgang</a:t>
            </a:r>
          </a:p>
        </p:txBody>
      </p:sp>
      <p:sp>
        <p:nvSpPr>
          <p:cNvPr id="9" name="Rechteck 8"/>
          <p:cNvSpPr/>
          <p:nvPr/>
        </p:nvSpPr>
        <p:spPr>
          <a:xfrm>
            <a:off x="5292725" y="1343025"/>
            <a:ext cx="3527425" cy="5324475"/>
          </a:xfrm>
          <a:prstGeom prst="rect">
            <a:avLst/>
          </a:prstGeom>
        </p:spPr>
        <p:txBody>
          <a:bodyPr>
            <a:sp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srgbClr val="2D2DB9">
                    <a:lumMod val="75000"/>
                  </a:srgbClr>
                </a:solidFill>
                <a:effectLst/>
                <a:uLnTx/>
                <a:uFillTx/>
                <a:latin typeface="Arial"/>
                <a:ea typeface="+mn-ea"/>
                <a:cs typeface="+mn-cs"/>
              </a:rPr>
              <a:t>Der Abschluss dieses Bildungsganges wird am Ende der Sekundarstufe II erteilt (allgemeine Hochschulreife).</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de-DE" sz="2000" b="0" i="0" u="none" strike="noStrike" kern="1200" cap="none" spc="0" normalizeH="0" baseline="0" noProof="0" dirty="0">
              <a:ln>
                <a:noFill/>
              </a:ln>
              <a:solidFill>
                <a:srgbClr val="2D2DB9">
                  <a:lumMod val="75000"/>
                </a:srgbClr>
              </a:solidFill>
              <a:effectLst/>
              <a:uLnTx/>
              <a:uFillTx/>
              <a:latin typeface="Arial"/>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srgbClr val="2D2DB9">
                    <a:lumMod val="75000"/>
                  </a:srgbClr>
                </a:solidFill>
                <a:effectLst/>
                <a:uLnTx/>
                <a:uFillTx/>
                <a:latin typeface="Arial"/>
                <a:ea typeface="+mn-ea"/>
                <a:cs typeface="+mn-cs"/>
              </a:rPr>
              <a:t>erste Fremdsprache verbindlich (Englisch, Französisch oder Latein)</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de-DE" sz="2000" b="0" i="0" u="none" strike="noStrike" kern="1200" cap="none" spc="0" normalizeH="0" baseline="0" noProof="0" dirty="0">
              <a:ln>
                <a:noFill/>
              </a:ln>
              <a:solidFill>
                <a:srgbClr val="2D2DB9">
                  <a:lumMod val="75000"/>
                </a:srgbClr>
              </a:solidFill>
              <a:effectLst/>
              <a:uLnTx/>
              <a:uFillTx/>
              <a:latin typeface="Arial"/>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srgbClr val="2D2DB9">
                    <a:lumMod val="75000"/>
                  </a:srgbClr>
                </a:solidFill>
                <a:effectLst/>
                <a:uLnTx/>
                <a:uFillTx/>
                <a:latin typeface="Arial"/>
                <a:ea typeface="+mn-ea"/>
                <a:cs typeface="+mn-cs"/>
              </a:rPr>
              <a:t>zweite Fremdsprache verbindlich / dritte  Fremdsprache möglich</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de-DE" sz="2000" b="0" i="0" u="none" strike="noStrike" kern="1200" cap="none" spc="0" normalizeH="0" baseline="0" noProof="0" dirty="0">
              <a:ln>
                <a:noFill/>
              </a:ln>
              <a:solidFill>
                <a:srgbClr val="2D2DB9">
                  <a:lumMod val="75000"/>
                </a:srgbClr>
              </a:solidFill>
              <a:effectLst/>
              <a:uLnTx/>
              <a:uFillTx/>
              <a:latin typeface="Arial"/>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srgbClr val="2D2DB9">
                    <a:lumMod val="75000"/>
                  </a:srgbClr>
                </a:solidFill>
                <a:effectLst/>
                <a:uLnTx/>
                <a:uFillTx/>
                <a:latin typeface="Arial"/>
                <a:ea typeface="+mn-ea"/>
                <a:cs typeface="+mn-cs"/>
              </a:rPr>
              <a:t>Übergang in ein Studium / in eine Berufsausbildung möglich</a:t>
            </a:r>
            <a:endParaRPr kumimoji="0" lang="de-DE"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32" name="Fußzeilenplatzhalt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200" b="1" i="0" u="none" strike="noStrike" kern="1200" cap="none" spc="0" normalizeH="0" baseline="0" noProof="0" smtClean="0">
                <a:ln>
                  <a:noFill/>
                </a:ln>
                <a:solidFill>
                  <a:srgbClr val="244894"/>
                </a:solidFill>
                <a:effectLst/>
                <a:uLnTx/>
                <a:uFillTx/>
                <a:latin typeface="Arial"/>
                <a:ea typeface="+mn-ea"/>
                <a:cs typeface="+mn-cs"/>
              </a:rPr>
              <a:t/>
            </a:r>
            <a:br>
              <a:rPr kumimoji="0" lang="de-DE" sz="1200" b="1" i="0" u="none" strike="noStrike" kern="1200" cap="none" spc="0" normalizeH="0" baseline="0" noProof="0" smtClean="0">
                <a:ln>
                  <a:noFill/>
                </a:ln>
                <a:solidFill>
                  <a:srgbClr val="244894"/>
                </a:solidFill>
                <a:effectLst/>
                <a:uLnTx/>
                <a:uFillTx/>
                <a:latin typeface="Arial"/>
                <a:ea typeface="+mn-ea"/>
                <a:cs typeface="+mn-cs"/>
              </a:rPr>
            </a:br>
            <a:endParaRPr kumimoji="0" lang="de-DE" sz="1200" b="1" i="0" u="none" strike="noStrike" kern="1200" cap="none" spc="0" normalizeH="0" baseline="0" noProof="0">
              <a:ln>
                <a:noFill/>
              </a:ln>
              <a:solidFill>
                <a:srgbClr val="244894"/>
              </a:solidFill>
              <a:effectLst/>
              <a:uLnTx/>
              <a:uFillTx/>
              <a:latin typeface="Arial"/>
              <a:ea typeface="+mn-ea"/>
              <a:cs typeface="+mn-cs"/>
            </a:endParaRPr>
          </a:p>
        </p:txBody>
      </p:sp>
      <p:grpSp>
        <p:nvGrpSpPr>
          <p:cNvPr id="28678" name="Gruppieren 1"/>
          <p:cNvGrpSpPr>
            <a:grpSpLocks/>
          </p:cNvGrpSpPr>
          <p:nvPr/>
        </p:nvGrpSpPr>
        <p:grpSpPr bwMode="auto">
          <a:xfrm>
            <a:off x="655638" y="1525588"/>
            <a:ext cx="3949700" cy="4773612"/>
            <a:chOff x="655638" y="1525027"/>
            <a:chExt cx="3950174" cy="4774173"/>
          </a:xfrm>
        </p:grpSpPr>
        <p:sp>
          <p:nvSpPr>
            <p:cNvPr id="38" name="Rechteck 37"/>
            <p:cNvSpPr/>
            <p:nvPr/>
          </p:nvSpPr>
          <p:spPr>
            <a:xfrm>
              <a:off x="690567" y="5951497"/>
              <a:ext cx="3910481" cy="347703"/>
            </a:xfrm>
            <a:prstGeom prst="rect">
              <a:avLst/>
            </a:prstGeom>
            <a:solidFill>
              <a:schemeClr val="bg1"/>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2D2DB9">
                      <a:lumMod val="75000"/>
                    </a:srgbClr>
                  </a:solidFill>
                  <a:effectLst/>
                  <a:uLnTx/>
                  <a:uFillTx/>
                  <a:latin typeface="Arial"/>
                  <a:ea typeface="+mn-ea"/>
                  <a:cs typeface="+mn-cs"/>
                </a:rPr>
                <a:t>Grundschule</a:t>
              </a:r>
            </a:p>
          </p:txBody>
        </p:sp>
        <p:sp>
          <p:nvSpPr>
            <p:cNvPr id="39" name="Rechteck 38"/>
            <p:cNvSpPr/>
            <p:nvPr/>
          </p:nvSpPr>
          <p:spPr bwMode="auto">
            <a:xfrm>
              <a:off x="690567" y="5537110"/>
              <a:ext cx="3910481" cy="41438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FFFFFF"/>
                  </a:solidFill>
                  <a:effectLst/>
                  <a:uLnTx/>
                  <a:uFillTx/>
                  <a:latin typeface="Arial"/>
                  <a:ea typeface="+mn-ea"/>
                  <a:cs typeface="+mn-cs"/>
                </a:rPr>
                <a:t>Gymnasialer</a:t>
              </a:r>
              <a:r>
                <a:rPr kumimoji="0" lang="de-DE" sz="1600" b="0" i="0" u="none" strike="noStrike" kern="1200" cap="none" spc="0" normalizeH="0" baseline="0" noProof="0" dirty="0">
                  <a:ln>
                    <a:noFill/>
                  </a:ln>
                  <a:solidFill>
                    <a:srgbClr val="FFFFFF"/>
                  </a:solidFill>
                  <a:effectLst/>
                  <a:uLnTx/>
                  <a:uFillTx/>
                  <a:latin typeface="Arial"/>
                  <a:ea typeface="+mn-ea"/>
                  <a:cs typeface="+mn-cs"/>
                </a:rPr>
                <a:t> </a:t>
              </a:r>
              <a:r>
                <a:rPr kumimoji="0" lang="de-DE" sz="2000" b="0" i="0" u="none" strike="noStrike" kern="1200" cap="none" spc="0" normalizeH="0" baseline="0" noProof="0" dirty="0">
                  <a:ln>
                    <a:noFill/>
                  </a:ln>
                  <a:solidFill>
                    <a:srgbClr val="FFFFFF"/>
                  </a:solidFill>
                  <a:effectLst/>
                  <a:uLnTx/>
                  <a:uFillTx/>
                  <a:latin typeface="Arial"/>
                  <a:ea typeface="+mn-ea"/>
                  <a:cs typeface="+mn-cs"/>
                </a:rPr>
                <a:t>Bildungsgang</a:t>
              </a:r>
              <a:endParaRPr kumimoji="0" lang="de-DE"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40" name="Rechteck 39"/>
            <p:cNvSpPr/>
            <p:nvPr/>
          </p:nvSpPr>
          <p:spPr bwMode="auto">
            <a:xfrm>
              <a:off x="2651663" y="1525588"/>
              <a:ext cx="979200" cy="402895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FFFFFF"/>
                  </a:solidFill>
                  <a:effectLst/>
                  <a:uLnTx/>
                  <a:uFillTx/>
                  <a:latin typeface="Arial"/>
                  <a:ea typeface="+mn-ea"/>
                  <a:cs typeface="+mn-cs"/>
                </a:rPr>
                <a:t>Integrierte Gesamtschule</a:t>
              </a:r>
            </a:p>
          </p:txBody>
        </p:sp>
        <p:sp>
          <p:nvSpPr>
            <p:cNvPr id="41" name="Rechteck 40"/>
            <p:cNvSpPr/>
            <p:nvPr/>
          </p:nvSpPr>
          <p:spPr bwMode="auto">
            <a:xfrm>
              <a:off x="3626612" y="1525588"/>
              <a:ext cx="979200" cy="4028959"/>
            </a:xfrm>
            <a:prstGeom prst="rect">
              <a:avLst/>
            </a:prstGeom>
            <a:solidFill>
              <a:schemeClr val="accent6">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FFFFFF"/>
                  </a:solidFill>
                  <a:effectLst/>
                  <a:uLnTx/>
                  <a:uFillTx/>
                  <a:latin typeface="Arial"/>
                  <a:ea typeface="+mn-ea"/>
                  <a:cs typeface="+mn-cs"/>
                </a:rPr>
                <a:t>Förderschule</a:t>
              </a:r>
            </a:p>
          </p:txBody>
        </p:sp>
        <p:sp>
          <p:nvSpPr>
            <p:cNvPr id="44" name="Rechteck 43"/>
            <p:cNvSpPr/>
            <p:nvPr/>
          </p:nvSpPr>
          <p:spPr bwMode="auto">
            <a:xfrm>
              <a:off x="1672902" y="1527882"/>
              <a:ext cx="979200" cy="4028400"/>
            </a:xfrm>
            <a:prstGeom prst="rect">
              <a:avLst/>
            </a:prstGeom>
            <a:solidFill>
              <a:schemeClr val="accent6">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FFFFFF"/>
                  </a:solidFill>
                  <a:effectLst/>
                  <a:uLnTx/>
                  <a:uFillTx/>
                  <a:latin typeface="Arial"/>
                  <a:ea typeface="+mn-ea"/>
                  <a:cs typeface="+mn-cs"/>
                </a:rPr>
                <a:t>     Koop. Gesamtschule G8   (G9)</a:t>
              </a:r>
            </a:p>
          </p:txBody>
        </p:sp>
        <p:sp>
          <p:nvSpPr>
            <p:cNvPr id="45" name="Rechteck 44"/>
            <p:cNvSpPr/>
            <p:nvPr/>
          </p:nvSpPr>
          <p:spPr bwMode="auto">
            <a:xfrm>
              <a:off x="693989" y="1525027"/>
              <a:ext cx="979200" cy="4028400"/>
            </a:xfrm>
            <a:prstGeom prst="rect">
              <a:avLst/>
            </a:pr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FFFFFF"/>
                  </a:solidFill>
                  <a:effectLst/>
                  <a:uLnTx/>
                  <a:uFillTx/>
                  <a:latin typeface="Arial"/>
                  <a:ea typeface="+mn-ea"/>
                  <a:cs typeface="+mn-cs"/>
                </a:rPr>
                <a:t>               Gymnasium G8        (G9)</a:t>
              </a:r>
            </a:p>
          </p:txBody>
        </p:sp>
        <p:cxnSp>
          <p:nvCxnSpPr>
            <p:cNvPr id="6" name="Gerade Verbindung 5"/>
            <p:cNvCxnSpPr/>
            <p:nvPr/>
          </p:nvCxnSpPr>
          <p:spPr>
            <a:xfrm>
              <a:off x="655638" y="2214083"/>
              <a:ext cx="997070" cy="0"/>
            </a:xfrm>
            <a:prstGeom prst="line">
              <a:avLst/>
            </a:prstGeom>
            <a:ln w="12700">
              <a:prstDash val="dash"/>
            </a:ln>
          </p:spPr>
          <p:style>
            <a:lnRef idx="1">
              <a:schemeClr val="accent3"/>
            </a:lnRef>
            <a:fillRef idx="0">
              <a:schemeClr val="accent3"/>
            </a:fillRef>
            <a:effectRef idx="0">
              <a:schemeClr val="accent3"/>
            </a:effectRef>
            <a:fontRef idx="minor">
              <a:schemeClr val="tx1"/>
            </a:fontRef>
          </p:style>
        </p:cxnSp>
        <p:cxnSp>
          <p:nvCxnSpPr>
            <p:cNvPr id="23" name="Gerade Verbindung 22"/>
            <p:cNvCxnSpPr/>
            <p:nvPr/>
          </p:nvCxnSpPr>
          <p:spPr>
            <a:xfrm>
              <a:off x="1624129" y="2214083"/>
              <a:ext cx="997070" cy="0"/>
            </a:xfrm>
            <a:prstGeom prst="line">
              <a:avLst/>
            </a:prstGeom>
            <a:ln w="12700">
              <a:prstDash val="dash"/>
            </a:ln>
          </p:spPr>
          <p:style>
            <a:lnRef idx="1">
              <a:schemeClr val="accent3"/>
            </a:lnRef>
            <a:fillRef idx="0">
              <a:schemeClr val="accent3"/>
            </a:fillRef>
            <a:effectRef idx="0">
              <a:schemeClr val="accent3"/>
            </a:effectRef>
            <a:fontRef idx="minor">
              <a:schemeClr val="tx1"/>
            </a:fontRef>
          </p:style>
        </p:cxnSp>
        <p:cxnSp>
          <p:nvCxnSpPr>
            <p:cNvPr id="24" name="Gerade Verbindung 23"/>
            <p:cNvCxnSpPr/>
            <p:nvPr/>
          </p:nvCxnSpPr>
          <p:spPr>
            <a:xfrm>
              <a:off x="655638" y="1532965"/>
              <a:ext cx="997070" cy="0"/>
            </a:xfrm>
            <a:prstGeom prst="line">
              <a:avLst/>
            </a:prstGeom>
            <a:ln w="12700">
              <a:prstDash val="dash"/>
            </a:ln>
          </p:spPr>
          <p:style>
            <a:lnRef idx="1">
              <a:schemeClr val="accent3"/>
            </a:lnRef>
            <a:fillRef idx="0">
              <a:schemeClr val="accent3"/>
            </a:fillRef>
            <a:effectRef idx="0">
              <a:schemeClr val="accent3"/>
            </a:effectRef>
            <a:fontRef idx="minor">
              <a:schemeClr val="tx1"/>
            </a:fontRef>
          </p:style>
        </p:cxnSp>
        <p:cxnSp>
          <p:nvCxnSpPr>
            <p:cNvPr id="25" name="Gerade Verbindung 24"/>
            <p:cNvCxnSpPr/>
            <p:nvPr/>
          </p:nvCxnSpPr>
          <p:spPr>
            <a:xfrm>
              <a:off x="1624129" y="1532965"/>
              <a:ext cx="997070" cy="0"/>
            </a:xfrm>
            <a:prstGeom prst="line">
              <a:avLst/>
            </a:prstGeom>
            <a:ln w="12700">
              <a:prstDash val="dash"/>
            </a:ln>
          </p:spPr>
          <p:style>
            <a:lnRef idx="1">
              <a:schemeClr val="accent3"/>
            </a:lnRef>
            <a:fillRef idx="0">
              <a:schemeClr val="accent3"/>
            </a:fillRef>
            <a:effectRef idx="0">
              <a:schemeClr val="accent3"/>
            </a:effectRef>
            <a:fontRef idx="minor">
              <a:schemeClr val="tx1"/>
            </a:fontRef>
          </p:style>
        </p:cxnSp>
        <p:cxnSp>
          <p:nvCxnSpPr>
            <p:cNvPr id="26" name="Gerade Verbindung 25"/>
            <p:cNvCxnSpPr/>
            <p:nvPr/>
          </p:nvCxnSpPr>
          <p:spPr>
            <a:xfrm flipH="1">
              <a:off x="1663821" y="1574245"/>
              <a:ext cx="0" cy="644601"/>
            </a:xfrm>
            <a:prstGeom prst="line">
              <a:avLst/>
            </a:prstGeom>
            <a:ln w="12700">
              <a:prstDash val="dash"/>
            </a:ln>
          </p:spPr>
          <p:style>
            <a:lnRef idx="1">
              <a:schemeClr val="accent3"/>
            </a:lnRef>
            <a:fillRef idx="0">
              <a:schemeClr val="accent3"/>
            </a:fillRef>
            <a:effectRef idx="0">
              <a:schemeClr val="accent3"/>
            </a:effectRef>
            <a:fontRef idx="minor">
              <a:schemeClr val="tx1"/>
            </a:fontRef>
          </p:style>
        </p:cxnSp>
        <p:cxnSp>
          <p:nvCxnSpPr>
            <p:cNvPr id="31" name="Gerade Verbindung 30"/>
            <p:cNvCxnSpPr/>
            <p:nvPr/>
          </p:nvCxnSpPr>
          <p:spPr>
            <a:xfrm flipH="1">
              <a:off x="2640251" y="1575833"/>
              <a:ext cx="0" cy="644601"/>
            </a:xfrm>
            <a:prstGeom prst="line">
              <a:avLst/>
            </a:prstGeom>
            <a:ln w="12700">
              <a:prstDash val="dash"/>
            </a:ln>
          </p:spPr>
          <p:style>
            <a:lnRef idx="1">
              <a:schemeClr val="accent3"/>
            </a:lnRef>
            <a:fillRef idx="0">
              <a:schemeClr val="accent3"/>
            </a:fillRef>
            <a:effectRef idx="0">
              <a:schemeClr val="accent3"/>
            </a:effectRef>
            <a:fontRef idx="minor">
              <a:schemeClr val="tx1"/>
            </a:fontRef>
          </p:style>
        </p:cxnSp>
        <p:cxnSp>
          <p:nvCxnSpPr>
            <p:cNvPr id="43" name="Gerade Verbindung 42"/>
            <p:cNvCxnSpPr/>
            <p:nvPr/>
          </p:nvCxnSpPr>
          <p:spPr>
            <a:xfrm flipH="1">
              <a:off x="693743" y="1583771"/>
              <a:ext cx="0" cy="644601"/>
            </a:xfrm>
            <a:prstGeom prst="line">
              <a:avLst/>
            </a:prstGeom>
            <a:ln w="12700">
              <a:prstDash val="dash"/>
            </a:ln>
          </p:spPr>
          <p:style>
            <a:lnRef idx="1">
              <a:schemeClr val="accent3"/>
            </a:lnRef>
            <a:fillRef idx="0">
              <a:schemeClr val="accent3"/>
            </a:fillRef>
            <a:effectRef idx="0">
              <a:schemeClr val="accent3"/>
            </a:effectRef>
            <a:fontRef idx="minor">
              <a:schemeClr val="tx1"/>
            </a:fontRef>
          </p:style>
        </p:cxnSp>
      </p:grpSp>
      <p:sp>
        <p:nvSpPr>
          <p:cNvPr id="28679" name="Fußzeilenplatzhalter 4"/>
          <p:cNvSpPr txBox="1">
            <a:spLocks/>
          </p:cNvSpPr>
          <p:nvPr/>
        </p:nvSpPr>
        <p:spPr bwMode="auto">
          <a:xfrm>
            <a:off x="533400" y="295275"/>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000"/>
              </a:lnSpc>
              <a:defRPr>
                <a:solidFill>
                  <a:srgbClr val="3333CC"/>
                </a:solidFill>
                <a:latin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lnSpc>
                <a:spcPts val="3000"/>
              </a:lnSpc>
              <a:buChar char="»"/>
              <a:defRPr>
                <a:solidFill>
                  <a:schemeClr val="tx1"/>
                </a:solidFill>
                <a:latin typeface="Arial" panose="020B0604020202020204" pitchFamily="34" charset="0"/>
              </a:defRPr>
            </a:lvl5pPr>
            <a:lvl6pPr marL="2514600" indent="-228600" eaLnBrk="0" fontAlgn="base" hangingPunct="0">
              <a:lnSpc>
                <a:spcPts val="3000"/>
              </a:lnSpc>
              <a:spcBef>
                <a:spcPct val="0"/>
              </a:spcBef>
              <a:spcAft>
                <a:spcPct val="0"/>
              </a:spcAft>
              <a:buChar char="»"/>
              <a:defRPr>
                <a:solidFill>
                  <a:schemeClr val="tx1"/>
                </a:solidFill>
                <a:latin typeface="Arial" panose="020B0604020202020204" pitchFamily="34" charset="0"/>
              </a:defRPr>
            </a:lvl6pPr>
            <a:lvl7pPr marL="2971800" indent="-228600" eaLnBrk="0" fontAlgn="base" hangingPunct="0">
              <a:lnSpc>
                <a:spcPts val="3000"/>
              </a:lnSpc>
              <a:spcBef>
                <a:spcPct val="0"/>
              </a:spcBef>
              <a:spcAft>
                <a:spcPct val="0"/>
              </a:spcAft>
              <a:buChar char="»"/>
              <a:defRPr>
                <a:solidFill>
                  <a:schemeClr val="tx1"/>
                </a:solidFill>
                <a:latin typeface="Arial" panose="020B0604020202020204" pitchFamily="34" charset="0"/>
              </a:defRPr>
            </a:lvl7pPr>
            <a:lvl8pPr marL="3429000" indent="-228600" eaLnBrk="0" fontAlgn="base" hangingPunct="0">
              <a:lnSpc>
                <a:spcPts val="3000"/>
              </a:lnSpc>
              <a:spcBef>
                <a:spcPct val="0"/>
              </a:spcBef>
              <a:spcAft>
                <a:spcPct val="0"/>
              </a:spcAft>
              <a:buChar char="»"/>
              <a:defRPr>
                <a:solidFill>
                  <a:schemeClr val="tx1"/>
                </a:solidFill>
                <a:latin typeface="Arial" panose="020B0604020202020204" pitchFamily="34" charset="0"/>
              </a:defRPr>
            </a:lvl8pPr>
            <a:lvl9pPr marL="3886200" indent="-228600" eaLnBrk="0" fontAlgn="base" hangingPunct="0">
              <a:lnSpc>
                <a:spcPts val="3000"/>
              </a:lnSpc>
              <a:spcBef>
                <a:spcPct val="0"/>
              </a:spcBef>
              <a:spcAft>
                <a:spcPct val="0"/>
              </a:spcAft>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200" b="1" i="0" u="none" strike="noStrike" kern="1200" cap="none" spc="0" normalizeH="0" baseline="0" noProof="0" smtClean="0">
                <a:ln>
                  <a:noFill/>
                </a:ln>
                <a:solidFill>
                  <a:srgbClr val="244894"/>
                </a:solidFill>
                <a:effectLst/>
                <a:uLnTx/>
                <a:uFillTx/>
                <a:latin typeface="Arial" panose="020B0604020202020204" pitchFamily="34" charset="0"/>
                <a:ea typeface="+mn-ea"/>
                <a:cs typeface="+mn-cs"/>
              </a:rPr>
              <a:t>Hessisches Kultusministerium</a:t>
            </a:r>
          </a:p>
        </p:txBody>
      </p:sp>
    </p:spTree>
    <p:extLst>
      <p:ext uri="{BB962C8B-B14F-4D97-AF65-F5344CB8AC3E}">
        <p14:creationId xmlns:p14="http://schemas.microsoft.com/office/powerpoint/2010/main" val="2943539460"/>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a:xfrm>
            <a:off x="531813" y="838200"/>
            <a:ext cx="7772400" cy="1146175"/>
          </a:xfrm>
        </p:spPr>
        <p:txBody>
          <a:bodyPr/>
          <a:lstStyle/>
          <a:p>
            <a:pPr>
              <a:defRPr/>
            </a:pPr>
            <a:r>
              <a:rPr lang="de-DE" altLang="de-DE" dirty="0" smtClean="0">
                <a:solidFill>
                  <a:schemeClr val="accent6">
                    <a:lumMod val="75000"/>
                  </a:schemeClr>
                </a:solidFill>
              </a:rPr>
              <a:t>Bildungsgänge und Schulformen – Was ist der Unterschied?</a:t>
            </a:r>
          </a:p>
        </p:txBody>
      </p:sp>
      <p:sp>
        <p:nvSpPr>
          <p:cNvPr id="18435" name="Inhaltsplatzhalter 2"/>
          <p:cNvSpPr>
            <a:spLocks noGrp="1"/>
          </p:cNvSpPr>
          <p:nvPr>
            <p:ph idx="1"/>
          </p:nvPr>
        </p:nvSpPr>
        <p:spPr>
          <a:xfrm>
            <a:off x="531813" y="1979613"/>
            <a:ext cx="7772400" cy="4114800"/>
          </a:xfrm>
        </p:spPr>
        <p:txBody>
          <a:bodyPr/>
          <a:lstStyle/>
          <a:p>
            <a:pPr marL="0" indent="0">
              <a:defRPr/>
            </a:pPr>
            <a:r>
              <a:rPr lang="de-DE" altLang="de-DE" sz="2000" dirty="0" smtClean="0">
                <a:solidFill>
                  <a:schemeClr val="accent6">
                    <a:lumMod val="75000"/>
                  </a:schemeClr>
                </a:solidFill>
              </a:rPr>
              <a:t>In der Sekundarstufe I gibt es drei Bildungsgänge, die zu </a:t>
            </a:r>
            <a:r>
              <a:rPr lang="de-DE" altLang="de-DE" sz="2000" dirty="0" err="1" smtClean="0">
                <a:solidFill>
                  <a:schemeClr val="accent6">
                    <a:lumMod val="75000"/>
                  </a:schemeClr>
                </a:solidFill>
              </a:rPr>
              <a:t>ver-schiedenen</a:t>
            </a:r>
            <a:r>
              <a:rPr lang="de-DE" altLang="de-DE" sz="2000" dirty="0" smtClean="0">
                <a:solidFill>
                  <a:schemeClr val="accent6">
                    <a:lumMod val="75000"/>
                  </a:schemeClr>
                </a:solidFill>
              </a:rPr>
              <a:t> Abschlüssen führen:</a:t>
            </a:r>
          </a:p>
          <a:p>
            <a:pPr>
              <a:buFont typeface="Arial" panose="020B0604020202020204" pitchFamily="34" charset="0"/>
              <a:buChar char="•"/>
              <a:defRPr/>
            </a:pPr>
            <a:r>
              <a:rPr lang="de-DE" altLang="de-DE" sz="2000" dirty="0" smtClean="0">
                <a:solidFill>
                  <a:schemeClr val="accent6">
                    <a:lumMod val="75000"/>
                  </a:schemeClr>
                </a:solidFill>
              </a:rPr>
              <a:t>Hauptschulbildungsgang 	</a:t>
            </a:r>
            <a:r>
              <a:rPr lang="de-DE" altLang="de-DE" sz="2000" dirty="0" smtClean="0">
                <a:solidFill>
                  <a:schemeClr val="accent6">
                    <a:lumMod val="75000"/>
                  </a:schemeClr>
                </a:solidFill>
                <a:sym typeface="Wingdings" panose="05000000000000000000" pitchFamily="2" charset="2"/>
              </a:rPr>
              <a:t>	</a:t>
            </a:r>
            <a:r>
              <a:rPr lang="de-DE" altLang="de-DE" sz="2000" dirty="0" smtClean="0">
                <a:solidFill>
                  <a:schemeClr val="accent6">
                    <a:lumMod val="75000"/>
                  </a:schemeClr>
                </a:solidFill>
              </a:rPr>
              <a:t>Hauptschulabschluss</a:t>
            </a:r>
          </a:p>
          <a:p>
            <a:pPr>
              <a:buFont typeface="Arial" panose="020B0604020202020204" pitchFamily="34" charset="0"/>
              <a:buChar char="•"/>
              <a:defRPr/>
            </a:pPr>
            <a:r>
              <a:rPr lang="de-DE" altLang="de-DE" sz="2000" dirty="0" smtClean="0">
                <a:solidFill>
                  <a:schemeClr val="accent6">
                    <a:lumMod val="75000"/>
                  </a:schemeClr>
                </a:solidFill>
              </a:rPr>
              <a:t>Realschulbildungsgang 	</a:t>
            </a:r>
            <a:r>
              <a:rPr lang="de-DE" altLang="de-DE" sz="2000" dirty="0" smtClean="0">
                <a:solidFill>
                  <a:schemeClr val="accent6">
                    <a:lumMod val="75000"/>
                  </a:schemeClr>
                </a:solidFill>
                <a:sym typeface="Wingdings" panose="05000000000000000000" pitchFamily="2" charset="2"/>
              </a:rPr>
              <a:t>	</a:t>
            </a:r>
            <a:r>
              <a:rPr lang="de-DE" altLang="de-DE" sz="2000" dirty="0" smtClean="0">
                <a:solidFill>
                  <a:schemeClr val="accent6">
                    <a:lumMod val="75000"/>
                  </a:schemeClr>
                </a:solidFill>
              </a:rPr>
              <a:t>Mittlerer Abschluss 						(Realschulabschluss)</a:t>
            </a:r>
          </a:p>
          <a:p>
            <a:pPr>
              <a:buFont typeface="Arial" panose="020B0604020202020204" pitchFamily="34" charset="0"/>
              <a:buChar char="•"/>
              <a:defRPr/>
            </a:pPr>
            <a:r>
              <a:rPr lang="de-DE" altLang="de-DE" sz="2000" dirty="0" smtClean="0">
                <a:solidFill>
                  <a:schemeClr val="accent6">
                    <a:lumMod val="75000"/>
                  </a:schemeClr>
                </a:solidFill>
              </a:rPr>
              <a:t>Gymnasialer Bildungsgang 	</a:t>
            </a:r>
            <a:r>
              <a:rPr lang="de-DE" altLang="de-DE" sz="2000" dirty="0" smtClean="0">
                <a:solidFill>
                  <a:schemeClr val="accent6">
                    <a:lumMod val="75000"/>
                  </a:schemeClr>
                </a:solidFill>
                <a:sym typeface="Wingdings" panose="05000000000000000000" pitchFamily="2" charset="2"/>
              </a:rPr>
              <a:t></a:t>
            </a:r>
            <a:r>
              <a:rPr lang="de-DE" altLang="de-DE" sz="2000" dirty="0" smtClean="0">
                <a:solidFill>
                  <a:schemeClr val="accent6">
                    <a:lumMod val="75000"/>
                  </a:schemeClr>
                </a:solidFill>
              </a:rPr>
              <a:t> 	Allgemeine Hochschulreife 					(Abitur)</a:t>
            </a:r>
          </a:p>
          <a:p>
            <a:pPr marL="0" indent="0" algn="ctr">
              <a:defRPr/>
            </a:pPr>
            <a:r>
              <a:rPr lang="de-DE" altLang="de-DE" sz="2000" b="1" dirty="0" smtClean="0">
                <a:solidFill>
                  <a:srgbClr val="FF0000"/>
                </a:solidFill>
              </a:rPr>
              <a:t>Es </a:t>
            </a:r>
            <a:r>
              <a:rPr lang="de-DE" altLang="de-DE" sz="2000" b="1" dirty="0">
                <a:solidFill>
                  <a:srgbClr val="FF0000"/>
                </a:solidFill>
              </a:rPr>
              <a:t>gibt unterschiedliche Schulformen, an denen </a:t>
            </a:r>
            <a:r>
              <a:rPr lang="de-DE" altLang="de-DE" sz="2000" b="1" dirty="0" smtClean="0">
                <a:solidFill>
                  <a:srgbClr val="FF0000"/>
                </a:solidFill>
              </a:rPr>
              <a:t>diese </a:t>
            </a:r>
            <a:r>
              <a:rPr lang="de-DE" altLang="de-DE" sz="2000" b="1" dirty="0" smtClean="0">
                <a:solidFill>
                  <a:srgbClr val="FF0000"/>
                </a:solidFill>
              </a:rPr>
              <a:t>Bildungsgänge </a:t>
            </a:r>
            <a:r>
              <a:rPr lang="de-DE" altLang="de-DE" sz="2000" b="1" dirty="0" smtClean="0">
                <a:solidFill>
                  <a:srgbClr val="FF0000"/>
                </a:solidFill>
              </a:rPr>
              <a:t>durchlaufen </a:t>
            </a:r>
            <a:r>
              <a:rPr lang="de-DE" altLang="de-DE" sz="2000" b="1" dirty="0">
                <a:solidFill>
                  <a:srgbClr val="FF0000"/>
                </a:solidFill>
              </a:rPr>
              <a:t>und </a:t>
            </a:r>
            <a:r>
              <a:rPr lang="de-DE" altLang="de-DE" sz="2000" b="1" dirty="0" smtClean="0">
                <a:solidFill>
                  <a:srgbClr val="FF0000"/>
                </a:solidFill>
              </a:rPr>
              <a:t/>
            </a:r>
            <a:br>
              <a:rPr lang="de-DE" altLang="de-DE" sz="2000" b="1" dirty="0" smtClean="0">
                <a:solidFill>
                  <a:srgbClr val="FF0000"/>
                </a:solidFill>
              </a:rPr>
            </a:br>
            <a:r>
              <a:rPr lang="de-DE" altLang="de-DE" sz="2000" b="1" dirty="0" smtClean="0">
                <a:solidFill>
                  <a:srgbClr val="FF0000"/>
                </a:solidFill>
              </a:rPr>
              <a:t>die </a:t>
            </a:r>
            <a:r>
              <a:rPr lang="de-DE" altLang="de-DE" sz="2000" b="1" dirty="0">
                <a:solidFill>
                  <a:srgbClr val="FF0000"/>
                </a:solidFill>
              </a:rPr>
              <a:t>entsprechenden </a:t>
            </a:r>
            <a:r>
              <a:rPr lang="de-DE" altLang="de-DE" sz="2000" b="1" dirty="0" smtClean="0">
                <a:solidFill>
                  <a:srgbClr val="FF0000"/>
                </a:solidFill>
              </a:rPr>
              <a:t>Abschlüsse erworben werden können.</a:t>
            </a:r>
          </a:p>
          <a:p>
            <a:pPr>
              <a:defRPr/>
            </a:pPr>
            <a:endParaRPr lang="de-DE" altLang="de-DE" sz="2000" dirty="0"/>
          </a:p>
          <a:p>
            <a:pPr marL="0" indent="0">
              <a:defRPr/>
            </a:pPr>
            <a:endParaRPr lang="de-DE" altLang="de-DE" sz="2000" dirty="0"/>
          </a:p>
        </p:txBody>
      </p:sp>
      <p:sp>
        <p:nvSpPr>
          <p:cNvPr id="4" name="Datumsplatzhalter 3"/>
          <p:cNvSpPr>
            <a:spLocks noGrp="1"/>
          </p:cNvSpPr>
          <p:nvPr>
            <p:ph type="dt"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E777957-24ED-4E7B-A1EC-6A966CC4AA70}" type="datetime2">
              <a:rPr kumimoji="0" lang="de-DE" sz="1000" b="0" i="0" u="none" strike="noStrike" kern="1200" cap="none" spc="0" normalizeH="0" baseline="0" noProof="0" smtClean="0">
                <a:ln>
                  <a:noFill/>
                </a:ln>
                <a:solidFill>
                  <a:srgbClr val="3333C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Dienstag, 13. November 2018</a:t>
            </a:fld>
            <a:endParaRPr kumimoji="0" lang="de-DE" sz="1000" b="0" i="0" u="none" strike="noStrike" kern="1200" cap="none" spc="0" normalizeH="0" baseline="0" noProof="0" dirty="0">
              <a:ln>
                <a:noFill/>
              </a:ln>
              <a:solidFill>
                <a:srgbClr val="3333CC"/>
              </a:solidFill>
              <a:effectLst/>
              <a:uLnTx/>
              <a:uFillTx/>
              <a:latin typeface="Arial"/>
              <a:ea typeface="+mn-ea"/>
              <a:cs typeface="+mn-cs"/>
            </a:endParaRPr>
          </a:p>
        </p:txBody>
      </p:sp>
      <p:sp>
        <p:nvSpPr>
          <p:cNvPr id="5" name="Fußzeilenplatzhalt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200" b="1" i="0" u="none" strike="noStrike" kern="1200" cap="none" spc="0" normalizeH="0" baseline="0" noProof="0" smtClean="0">
                <a:ln>
                  <a:noFill/>
                </a:ln>
                <a:solidFill>
                  <a:srgbClr val="244894"/>
                </a:solidFill>
                <a:effectLst/>
                <a:uLnTx/>
                <a:uFillTx/>
                <a:latin typeface="Arial"/>
                <a:ea typeface="+mn-ea"/>
                <a:cs typeface="+mn-cs"/>
              </a:rPr>
              <a:t>Hessisches Kultusministerium</a:t>
            </a:r>
            <a:endParaRPr kumimoji="0" lang="de-DE" sz="1200" b="1" i="0" u="none" strike="noStrike" kern="1200" cap="none" spc="0" normalizeH="0" baseline="0" noProof="0">
              <a:ln>
                <a:noFill/>
              </a:ln>
              <a:solidFill>
                <a:srgbClr val="244894"/>
              </a:solidFill>
              <a:effectLst/>
              <a:uLnTx/>
              <a:uFillTx/>
              <a:latin typeface="Arial"/>
              <a:ea typeface="+mn-ea"/>
              <a:cs typeface="+mn-cs"/>
            </a:endParaRPr>
          </a:p>
        </p:txBody>
      </p:sp>
    </p:spTree>
    <p:extLst>
      <p:ext uri="{BB962C8B-B14F-4D97-AF65-F5344CB8AC3E}">
        <p14:creationId xmlns:p14="http://schemas.microsoft.com/office/powerpoint/2010/main" val="6909796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77276635-D5A9-465C-8963-F28AAEC7C5C2}" type="datetime2">
              <a:rPr kumimoji="0" lang="de-DE" sz="1000" b="0" i="0" u="none" strike="noStrike" kern="1200" cap="none" spc="0" normalizeH="0" baseline="0" noProof="0">
                <a:ln>
                  <a:noFill/>
                </a:ln>
                <a:solidFill>
                  <a:srgbClr val="3333C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Dienstag, 13. November 2018</a:t>
            </a:fld>
            <a:endParaRPr kumimoji="0" lang="de-DE" sz="1000" b="0" i="0" u="none" strike="noStrike" kern="1200" cap="none" spc="0" normalizeH="0" baseline="0" noProof="0" dirty="0">
              <a:ln>
                <a:noFill/>
              </a:ln>
              <a:solidFill>
                <a:srgbClr val="3333CC"/>
              </a:solidFill>
              <a:effectLst/>
              <a:uLnTx/>
              <a:uFillTx/>
              <a:latin typeface="Arial"/>
              <a:ea typeface="+mn-ea"/>
              <a:cs typeface="+mn-cs"/>
            </a:endParaRPr>
          </a:p>
        </p:txBody>
      </p:sp>
      <p:sp>
        <p:nvSpPr>
          <p:cNvPr id="10243" name="Rectangle 2"/>
          <p:cNvSpPr>
            <a:spLocks noGrp="1" noChangeArrowheads="1"/>
          </p:cNvSpPr>
          <p:nvPr>
            <p:ph type="title"/>
          </p:nvPr>
        </p:nvSpPr>
        <p:spPr>
          <a:xfrm>
            <a:off x="533400" y="588963"/>
            <a:ext cx="7772400" cy="1143000"/>
          </a:xfrm>
        </p:spPr>
        <p:txBody>
          <a:bodyPr/>
          <a:lstStyle/>
          <a:p>
            <a:pPr>
              <a:defRPr/>
            </a:pPr>
            <a:r>
              <a:rPr lang="de-DE" altLang="de-DE" dirty="0" smtClean="0">
                <a:solidFill>
                  <a:schemeClr val="accent6">
                    <a:lumMod val="75000"/>
                  </a:schemeClr>
                </a:solidFill>
                <a:ea typeface="MS PGothic" pitchFamily="34" charset="-128"/>
                <a:cs typeface="Arial" charset="0"/>
              </a:rPr>
              <a:t>Schulformen in der Sekundarstufe I</a:t>
            </a:r>
          </a:p>
        </p:txBody>
      </p:sp>
      <p:sp>
        <p:nvSpPr>
          <p:cNvPr id="67" name="Fußzeilenplatzhalt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200" b="1" i="0" u="none" strike="noStrike" kern="1200" cap="none" spc="0" normalizeH="0" baseline="0" noProof="0">
                <a:ln>
                  <a:noFill/>
                </a:ln>
                <a:solidFill>
                  <a:srgbClr val="244894"/>
                </a:solidFill>
                <a:effectLst/>
                <a:uLnTx/>
                <a:uFillTx/>
                <a:latin typeface="Arial"/>
                <a:ea typeface="+mn-ea"/>
                <a:cs typeface="+mn-cs"/>
              </a:rPr>
              <a:t>Hessisches Kultusministerium</a:t>
            </a:r>
          </a:p>
        </p:txBody>
      </p:sp>
      <p:grpSp>
        <p:nvGrpSpPr>
          <p:cNvPr id="32773" name="Gruppieren 1"/>
          <p:cNvGrpSpPr>
            <a:grpSpLocks/>
          </p:cNvGrpSpPr>
          <p:nvPr/>
        </p:nvGrpSpPr>
        <p:grpSpPr bwMode="auto">
          <a:xfrm>
            <a:off x="635000" y="1092200"/>
            <a:ext cx="7594600" cy="5216525"/>
            <a:chOff x="634477" y="1091779"/>
            <a:chExt cx="7595090" cy="5216946"/>
          </a:xfrm>
        </p:grpSpPr>
        <p:sp>
          <p:nvSpPr>
            <p:cNvPr id="10" name="Rechteck 9"/>
            <p:cNvSpPr/>
            <p:nvPr/>
          </p:nvSpPr>
          <p:spPr>
            <a:xfrm>
              <a:off x="2601517" y="1425181"/>
              <a:ext cx="2711625" cy="349278"/>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FFFFFF"/>
                  </a:solidFill>
                  <a:effectLst/>
                  <a:uLnTx/>
                  <a:uFillTx/>
                  <a:latin typeface="Arial"/>
                  <a:ea typeface="+mn-ea"/>
                  <a:cs typeface="+mn-cs"/>
                </a:rPr>
                <a:t>Mittlerer Abschluss</a:t>
              </a:r>
            </a:p>
          </p:txBody>
        </p:sp>
        <p:sp>
          <p:nvSpPr>
            <p:cNvPr id="12" name="Rechteck 11"/>
            <p:cNvSpPr/>
            <p:nvPr/>
          </p:nvSpPr>
          <p:spPr>
            <a:xfrm>
              <a:off x="5514767" y="1845903"/>
              <a:ext cx="2710038" cy="349278"/>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FFFFFF"/>
                  </a:solidFill>
                  <a:effectLst/>
                  <a:uLnTx/>
                  <a:uFillTx/>
                  <a:latin typeface="Arial"/>
                  <a:ea typeface="+mn-ea"/>
                  <a:cs typeface="+mn-cs"/>
                </a:rPr>
                <a:t>Hauptschulabschluss</a:t>
              </a:r>
            </a:p>
          </p:txBody>
        </p:sp>
        <p:sp>
          <p:nvSpPr>
            <p:cNvPr id="68" name="Rechteck 67"/>
            <p:cNvSpPr/>
            <p:nvPr/>
          </p:nvSpPr>
          <p:spPr>
            <a:xfrm>
              <a:off x="636065" y="5961035"/>
              <a:ext cx="7593502" cy="347690"/>
            </a:xfrm>
            <a:prstGeom prst="rect">
              <a:avLst/>
            </a:prstGeom>
            <a:solidFill>
              <a:schemeClr val="bg1"/>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2D2DB9">
                      <a:lumMod val="75000"/>
                    </a:srgbClr>
                  </a:solidFill>
                  <a:effectLst/>
                  <a:uLnTx/>
                  <a:uFillTx/>
                  <a:latin typeface="Arial"/>
                  <a:ea typeface="+mn-ea"/>
                  <a:cs typeface="+mn-cs"/>
                </a:rPr>
                <a:t>Grundschule</a:t>
              </a:r>
            </a:p>
          </p:txBody>
        </p:sp>
        <p:sp>
          <p:nvSpPr>
            <p:cNvPr id="75" name="Rechteck 74"/>
            <p:cNvSpPr/>
            <p:nvPr/>
          </p:nvSpPr>
          <p:spPr bwMode="auto">
            <a:xfrm>
              <a:off x="642416" y="5445055"/>
              <a:ext cx="1782877" cy="5159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srgbClr val="FFFFFF"/>
                  </a:solidFill>
                  <a:effectLst/>
                  <a:uLnTx/>
                  <a:uFillTx/>
                  <a:latin typeface="Arial"/>
                  <a:ea typeface="+mn-ea"/>
                  <a:cs typeface="+mn-cs"/>
                </a:rPr>
                <a:t>Gymnasialer Bildungsgang</a:t>
              </a:r>
            </a:p>
          </p:txBody>
        </p:sp>
        <p:sp>
          <p:nvSpPr>
            <p:cNvPr id="76" name="Rechteck 75"/>
            <p:cNvSpPr/>
            <p:nvPr/>
          </p:nvSpPr>
          <p:spPr bwMode="auto">
            <a:xfrm>
              <a:off x="2614218" y="5446643"/>
              <a:ext cx="2711625" cy="5143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srgbClr val="FFFFFF"/>
                  </a:solidFill>
                  <a:effectLst/>
                  <a:uLnTx/>
                  <a:uFillTx/>
                  <a:latin typeface="Arial"/>
                  <a:ea typeface="+mn-ea"/>
                  <a:cs typeface="+mn-cs"/>
                </a:rPr>
                <a:t>Realschulbildungsgang</a:t>
              </a:r>
            </a:p>
          </p:txBody>
        </p:sp>
        <p:sp>
          <p:nvSpPr>
            <p:cNvPr id="77" name="Rechteck 76"/>
            <p:cNvSpPr/>
            <p:nvPr/>
          </p:nvSpPr>
          <p:spPr bwMode="auto">
            <a:xfrm>
              <a:off x="5519530" y="5446643"/>
              <a:ext cx="2710037" cy="5143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srgbClr val="FFFFFF"/>
                  </a:solidFill>
                  <a:effectLst/>
                  <a:uLnTx/>
                  <a:uFillTx/>
                  <a:latin typeface="Arial"/>
                  <a:ea typeface="+mn-ea"/>
                  <a:cs typeface="+mn-cs"/>
                </a:rPr>
                <a:t>Hauptschulbildungsgang</a:t>
              </a:r>
            </a:p>
          </p:txBody>
        </p:sp>
        <p:sp>
          <p:nvSpPr>
            <p:cNvPr id="78" name="Rechteck 77"/>
            <p:cNvSpPr/>
            <p:nvPr/>
          </p:nvSpPr>
          <p:spPr bwMode="auto">
            <a:xfrm>
              <a:off x="5972780" y="2261552"/>
              <a:ext cx="453600" cy="3186000"/>
            </a:xfrm>
            <a:prstGeom prst="rect">
              <a:avLst/>
            </a:prstGeom>
            <a:solidFill>
              <a:schemeClr val="accent6">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FFFFFF"/>
                  </a:solidFill>
                  <a:effectLst/>
                  <a:uLnTx/>
                  <a:uFillTx/>
                  <a:latin typeface="Arial"/>
                  <a:ea typeface="+mn-ea"/>
                  <a:cs typeface="+mn-cs"/>
                </a:rPr>
                <a:t> Haupt- und Realschule</a:t>
              </a:r>
            </a:p>
          </p:txBody>
        </p:sp>
        <p:sp>
          <p:nvSpPr>
            <p:cNvPr id="79" name="Rechteck 78"/>
            <p:cNvSpPr/>
            <p:nvPr/>
          </p:nvSpPr>
          <p:spPr bwMode="auto">
            <a:xfrm>
              <a:off x="5520247" y="2261708"/>
              <a:ext cx="453600" cy="3186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FFFFFF"/>
                  </a:solidFill>
                  <a:effectLst/>
                  <a:uLnTx/>
                  <a:uFillTx/>
                  <a:latin typeface="Arial"/>
                  <a:ea typeface="+mn-ea"/>
                  <a:cs typeface="+mn-cs"/>
                </a:rPr>
                <a:t>Hauptschule</a:t>
              </a:r>
            </a:p>
          </p:txBody>
        </p:sp>
        <p:sp>
          <p:nvSpPr>
            <p:cNvPr id="80" name="Rechteck 79"/>
            <p:cNvSpPr/>
            <p:nvPr/>
          </p:nvSpPr>
          <p:spPr bwMode="auto">
            <a:xfrm>
              <a:off x="6420361" y="2261552"/>
              <a:ext cx="453600" cy="3186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FFFFFF"/>
                  </a:solidFill>
                  <a:effectLst/>
                  <a:uLnTx/>
                  <a:uFillTx/>
                  <a:latin typeface="Arial"/>
                  <a:ea typeface="+mn-ea"/>
                  <a:cs typeface="+mn-cs"/>
                </a:rPr>
                <a:t>Mittelstufenschule</a:t>
              </a:r>
            </a:p>
          </p:txBody>
        </p:sp>
        <p:sp>
          <p:nvSpPr>
            <p:cNvPr id="81" name="Rechteck 80"/>
            <p:cNvSpPr/>
            <p:nvPr/>
          </p:nvSpPr>
          <p:spPr bwMode="auto">
            <a:xfrm>
              <a:off x="6873961" y="2261552"/>
              <a:ext cx="453600" cy="3186000"/>
            </a:xfrm>
            <a:prstGeom prst="rect">
              <a:avLst/>
            </a:prstGeom>
            <a:solidFill>
              <a:schemeClr val="accent6">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FFFFFF"/>
                  </a:solidFill>
                  <a:effectLst/>
                  <a:uLnTx/>
                  <a:uFillTx/>
                  <a:latin typeface="Arial"/>
                  <a:ea typeface="+mn-ea"/>
                  <a:cs typeface="+mn-cs"/>
                </a:rPr>
                <a:t>Koop. Gesamtschule</a:t>
              </a:r>
            </a:p>
          </p:txBody>
        </p:sp>
        <p:sp>
          <p:nvSpPr>
            <p:cNvPr id="82" name="Rechteck 81"/>
            <p:cNvSpPr/>
            <p:nvPr/>
          </p:nvSpPr>
          <p:spPr bwMode="auto">
            <a:xfrm>
              <a:off x="7318389" y="2261552"/>
              <a:ext cx="453600" cy="3186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FFFFFF"/>
                  </a:solidFill>
                  <a:effectLst/>
                  <a:uLnTx/>
                  <a:uFillTx/>
                  <a:latin typeface="Arial"/>
                  <a:ea typeface="+mn-ea"/>
                  <a:cs typeface="+mn-cs"/>
                </a:rPr>
                <a:t>Integrierte Gesamtschule</a:t>
              </a:r>
            </a:p>
          </p:txBody>
        </p:sp>
        <p:sp>
          <p:nvSpPr>
            <p:cNvPr id="83" name="Rechteck 82"/>
            <p:cNvSpPr/>
            <p:nvPr/>
          </p:nvSpPr>
          <p:spPr bwMode="auto">
            <a:xfrm>
              <a:off x="7771989" y="2261552"/>
              <a:ext cx="453600" cy="3186000"/>
            </a:xfrm>
            <a:prstGeom prst="rect">
              <a:avLst/>
            </a:prstGeom>
            <a:solidFill>
              <a:schemeClr val="accent6">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FFFFFF"/>
                  </a:solidFill>
                  <a:effectLst/>
                  <a:uLnTx/>
                  <a:uFillTx/>
                  <a:latin typeface="Arial"/>
                  <a:ea typeface="+mn-ea"/>
                  <a:cs typeface="+mn-cs"/>
                </a:rPr>
                <a:t>Förderschule</a:t>
              </a:r>
            </a:p>
          </p:txBody>
        </p:sp>
        <p:sp>
          <p:nvSpPr>
            <p:cNvPr id="84" name="Rechteck 83"/>
            <p:cNvSpPr/>
            <p:nvPr/>
          </p:nvSpPr>
          <p:spPr bwMode="auto">
            <a:xfrm>
              <a:off x="4874896" y="1846800"/>
              <a:ext cx="453600" cy="3603600"/>
            </a:xfrm>
            <a:prstGeom prst="rect">
              <a:avLst/>
            </a:prstGeom>
            <a:solidFill>
              <a:schemeClr val="accent6">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FFFFFF"/>
                  </a:solidFill>
                  <a:effectLst/>
                  <a:uLnTx/>
                  <a:uFillTx/>
                  <a:latin typeface="Arial"/>
                  <a:ea typeface="+mn-ea"/>
                  <a:cs typeface="+mn-cs"/>
                </a:rPr>
                <a:t>Förderschule</a:t>
              </a:r>
            </a:p>
          </p:txBody>
        </p:sp>
        <p:sp>
          <p:nvSpPr>
            <p:cNvPr id="85" name="Rechteck 84"/>
            <p:cNvSpPr/>
            <p:nvPr/>
          </p:nvSpPr>
          <p:spPr bwMode="auto">
            <a:xfrm>
              <a:off x="4421296" y="1846800"/>
              <a:ext cx="453600" cy="3603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FFFFFF"/>
                  </a:solidFill>
                  <a:effectLst/>
                  <a:uLnTx/>
                  <a:uFillTx/>
                  <a:latin typeface="Arial"/>
                  <a:ea typeface="+mn-ea"/>
                  <a:cs typeface="+mn-cs"/>
                </a:rPr>
                <a:t>Integrierte Gesamtschule</a:t>
              </a:r>
            </a:p>
          </p:txBody>
        </p:sp>
        <p:sp>
          <p:nvSpPr>
            <p:cNvPr id="86" name="Rechteck 85"/>
            <p:cNvSpPr/>
            <p:nvPr/>
          </p:nvSpPr>
          <p:spPr bwMode="auto">
            <a:xfrm>
              <a:off x="3969862" y="1846800"/>
              <a:ext cx="453600" cy="3603600"/>
            </a:xfrm>
            <a:prstGeom prst="rect">
              <a:avLst/>
            </a:prstGeom>
            <a:solidFill>
              <a:schemeClr val="accent6">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FFFFFF"/>
                  </a:solidFill>
                  <a:effectLst/>
                  <a:uLnTx/>
                  <a:uFillTx/>
                  <a:latin typeface="Arial"/>
                  <a:ea typeface="+mn-ea"/>
                  <a:cs typeface="+mn-cs"/>
                </a:rPr>
                <a:t>Koop. Gesamtschule</a:t>
              </a:r>
            </a:p>
          </p:txBody>
        </p:sp>
        <p:sp>
          <p:nvSpPr>
            <p:cNvPr id="87" name="Rechteck 86"/>
            <p:cNvSpPr/>
            <p:nvPr/>
          </p:nvSpPr>
          <p:spPr bwMode="auto">
            <a:xfrm>
              <a:off x="3516262" y="1846800"/>
              <a:ext cx="453600" cy="3603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FFFFFF"/>
                  </a:solidFill>
                  <a:effectLst/>
                  <a:uLnTx/>
                  <a:uFillTx/>
                  <a:latin typeface="Arial"/>
                  <a:ea typeface="+mn-ea"/>
                  <a:cs typeface="+mn-cs"/>
                </a:rPr>
                <a:t>Mittelstufenschule</a:t>
              </a:r>
            </a:p>
          </p:txBody>
        </p:sp>
        <p:sp>
          <p:nvSpPr>
            <p:cNvPr id="88" name="Rechteck 87"/>
            <p:cNvSpPr/>
            <p:nvPr/>
          </p:nvSpPr>
          <p:spPr bwMode="auto">
            <a:xfrm>
              <a:off x="3069464" y="1846800"/>
              <a:ext cx="453600" cy="3603600"/>
            </a:xfrm>
            <a:prstGeom prst="rect">
              <a:avLst/>
            </a:prstGeom>
            <a:solidFill>
              <a:schemeClr val="accent6">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FFFFFF"/>
                  </a:solidFill>
                  <a:effectLst/>
                  <a:uLnTx/>
                  <a:uFillTx/>
                  <a:latin typeface="Arial"/>
                  <a:ea typeface="+mn-ea"/>
                  <a:cs typeface="+mn-cs"/>
                </a:rPr>
                <a:t>Haupt- und Realschule</a:t>
              </a:r>
            </a:p>
          </p:txBody>
        </p:sp>
        <p:sp>
          <p:nvSpPr>
            <p:cNvPr id="89" name="Rechteck 88"/>
            <p:cNvSpPr/>
            <p:nvPr/>
          </p:nvSpPr>
          <p:spPr bwMode="auto">
            <a:xfrm>
              <a:off x="2614835" y="1846800"/>
              <a:ext cx="453600" cy="3603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FFFFFF"/>
                  </a:solidFill>
                  <a:effectLst/>
                  <a:uLnTx/>
                  <a:uFillTx/>
                  <a:latin typeface="Arial"/>
                  <a:ea typeface="+mn-ea"/>
                  <a:cs typeface="+mn-cs"/>
                </a:rPr>
                <a:t>Realschule</a:t>
              </a:r>
            </a:p>
          </p:txBody>
        </p:sp>
        <p:sp>
          <p:nvSpPr>
            <p:cNvPr id="90" name="Rechteck 89"/>
            <p:cNvSpPr/>
            <p:nvPr/>
          </p:nvSpPr>
          <p:spPr bwMode="auto">
            <a:xfrm>
              <a:off x="1972071" y="1846800"/>
              <a:ext cx="453600" cy="3603600"/>
            </a:xfrm>
            <a:prstGeom prst="rect">
              <a:avLst/>
            </a:prstGeom>
            <a:solidFill>
              <a:schemeClr val="accent6">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FFFFFF"/>
                  </a:solidFill>
                  <a:effectLst/>
                  <a:uLnTx/>
                  <a:uFillTx/>
                  <a:latin typeface="Arial"/>
                  <a:ea typeface="+mn-ea"/>
                  <a:cs typeface="+mn-cs"/>
                </a:rPr>
                <a:t>Förderschule</a:t>
              </a:r>
            </a:p>
          </p:txBody>
        </p:sp>
        <p:sp>
          <p:nvSpPr>
            <p:cNvPr id="91" name="Rechteck 90"/>
            <p:cNvSpPr/>
            <p:nvPr/>
          </p:nvSpPr>
          <p:spPr bwMode="auto">
            <a:xfrm>
              <a:off x="1521293" y="1846800"/>
              <a:ext cx="453600" cy="3603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FFFFFF"/>
                  </a:solidFill>
                  <a:effectLst/>
                  <a:uLnTx/>
                  <a:uFillTx/>
                  <a:latin typeface="Arial"/>
                  <a:ea typeface="+mn-ea"/>
                  <a:cs typeface="+mn-cs"/>
                </a:rPr>
                <a:t>Integrierte Gesamtschule</a:t>
              </a:r>
            </a:p>
          </p:txBody>
        </p:sp>
        <p:sp>
          <p:nvSpPr>
            <p:cNvPr id="92" name="Rechteck 91"/>
            <p:cNvSpPr/>
            <p:nvPr/>
          </p:nvSpPr>
          <p:spPr bwMode="auto">
            <a:xfrm>
              <a:off x="1074950" y="1844824"/>
              <a:ext cx="453600" cy="3601976"/>
            </a:xfrm>
            <a:prstGeom prst="rect">
              <a:avLst/>
            </a:prstGeom>
            <a:solidFill>
              <a:schemeClr val="accent6">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FFFFFF"/>
                  </a:solidFill>
                  <a:effectLst/>
                  <a:uLnTx/>
                  <a:uFillTx/>
                  <a:latin typeface="Arial"/>
                  <a:ea typeface="+mn-ea"/>
                  <a:cs typeface="+mn-cs"/>
                </a:rPr>
                <a:t> Koop. Gesamtschule G8  (G9)  </a:t>
              </a:r>
            </a:p>
          </p:txBody>
        </p:sp>
        <p:sp>
          <p:nvSpPr>
            <p:cNvPr id="93" name="Rechteck 92"/>
            <p:cNvSpPr/>
            <p:nvPr/>
          </p:nvSpPr>
          <p:spPr bwMode="auto">
            <a:xfrm>
              <a:off x="634477" y="1846800"/>
              <a:ext cx="453600" cy="3603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a:ea typeface="+mn-ea"/>
                  <a:cs typeface="+mn-cs"/>
                </a:rPr>
                <a:t>            </a:t>
              </a:r>
              <a:r>
                <a:rPr kumimoji="0" lang="de-DE" sz="2000" b="0" i="0" u="none" strike="noStrike" kern="1200" cap="none" spc="0" normalizeH="0" baseline="0" noProof="0" dirty="0">
                  <a:ln>
                    <a:noFill/>
                  </a:ln>
                  <a:solidFill>
                    <a:srgbClr val="FFFFFF"/>
                  </a:solidFill>
                  <a:effectLst/>
                  <a:uLnTx/>
                  <a:uFillTx/>
                  <a:latin typeface="Arial"/>
                  <a:ea typeface="+mn-ea"/>
                  <a:cs typeface="+mn-cs"/>
                </a:rPr>
                <a:t>Gymnasium G8          (G9)           </a:t>
              </a:r>
            </a:p>
          </p:txBody>
        </p:sp>
        <p:cxnSp>
          <p:nvCxnSpPr>
            <p:cNvPr id="48" name="Gerade Verbindung 47"/>
            <p:cNvCxnSpPr/>
            <p:nvPr/>
          </p:nvCxnSpPr>
          <p:spPr>
            <a:xfrm>
              <a:off x="655116" y="2492067"/>
              <a:ext cx="892233" cy="0"/>
            </a:xfrm>
            <a:prstGeom prst="line">
              <a:avLst/>
            </a:prstGeom>
            <a:ln w="12700">
              <a:prstDash val="dash"/>
            </a:ln>
          </p:spPr>
          <p:style>
            <a:lnRef idx="1">
              <a:schemeClr val="accent3"/>
            </a:lnRef>
            <a:fillRef idx="0">
              <a:schemeClr val="accent3"/>
            </a:fillRef>
            <a:effectRef idx="0">
              <a:schemeClr val="accent3"/>
            </a:effectRef>
            <a:fontRef idx="minor">
              <a:schemeClr val="tx1"/>
            </a:fontRef>
          </p:style>
        </p:cxnSp>
        <p:cxnSp>
          <p:nvCxnSpPr>
            <p:cNvPr id="51" name="Gerade Verbindung 50"/>
            <p:cNvCxnSpPr/>
            <p:nvPr/>
          </p:nvCxnSpPr>
          <p:spPr>
            <a:xfrm>
              <a:off x="653528" y="1857016"/>
              <a:ext cx="892233" cy="0"/>
            </a:xfrm>
            <a:prstGeom prst="line">
              <a:avLst/>
            </a:prstGeom>
            <a:ln w="12700">
              <a:prstDash val="dash"/>
            </a:ln>
          </p:spPr>
          <p:style>
            <a:lnRef idx="1">
              <a:schemeClr val="accent3"/>
            </a:lnRef>
            <a:fillRef idx="0">
              <a:schemeClr val="accent3"/>
            </a:fillRef>
            <a:effectRef idx="0">
              <a:schemeClr val="accent3"/>
            </a:effectRef>
            <a:fontRef idx="minor">
              <a:schemeClr val="tx1"/>
            </a:fontRef>
          </p:style>
        </p:cxnSp>
        <p:cxnSp>
          <p:nvCxnSpPr>
            <p:cNvPr id="52" name="Gerade Verbindung 51"/>
            <p:cNvCxnSpPr/>
            <p:nvPr/>
          </p:nvCxnSpPr>
          <p:spPr>
            <a:xfrm flipV="1">
              <a:off x="642416" y="1845903"/>
              <a:ext cx="0" cy="646164"/>
            </a:xfrm>
            <a:prstGeom prst="line">
              <a:avLst/>
            </a:prstGeom>
            <a:ln w="12700">
              <a:prstDash val="dash"/>
            </a:ln>
          </p:spPr>
          <p:style>
            <a:lnRef idx="1">
              <a:schemeClr val="accent3"/>
            </a:lnRef>
            <a:fillRef idx="0">
              <a:schemeClr val="accent3"/>
            </a:fillRef>
            <a:effectRef idx="0">
              <a:schemeClr val="accent3"/>
            </a:effectRef>
            <a:fontRef idx="minor">
              <a:schemeClr val="tx1"/>
            </a:fontRef>
          </p:style>
        </p:cxnSp>
        <p:cxnSp>
          <p:nvCxnSpPr>
            <p:cNvPr id="58" name="Gerade Verbindung 57"/>
            <p:cNvCxnSpPr/>
            <p:nvPr/>
          </p:nvCxnSpPr>
          <p:spPr>
            <a:xfrm flipV="1">
              <a:off x="1086944" y="1845903"/>
              <a:ext cx="0" cy="646164"/>
            </a:xfrm>
            <a:prstGeom prst="line">
              <a:avLst/>
            </a:prstGeom>
            <a:ln w="12700">
              <a:prstDash val="dash"/>
            </a:ln>
          </p:spPr>
          <p:style>
            <a:lnRef idx="1">
              <a:schemeClr val="accent3"/>
            </a:lnRef>
            <a:fillRef idx="0">
              <a:schemeClr val="accent3"/>
            </a:fillRef>
            <a:effectRef idx="0">
              <a:schemeClr val="accent3"/>
            </a:effectRef>
            <a:fontRef idx="minor">
              <a:schemeClr val="tx1"/>
            </a:fontRef>
          </p:style>
        </p:cxnSp>
        <p:cxnSp>
          <p:nvCxnSpPr>
            <p:cNvPr id="59" name="Gerade Verbindung 58"/>
            <p:cNvCxnSpPr/>
            <p:nvPr/>
          </p:nvCxnSpPr>
          <p:spPr>
            <a:xfrm flipV="1">
              <a:off x="1518772" y="1845903"/>
              <a:ext cx="0" cy="646164"/>
            </a:xfrm>
            <a:prstGeom prst="line">
              <a:avLst/>
            </a:prstGeom>
            <a:ln w="12700">
              <a:prstDash val="dash"/>
            </a:ln>
          </p:spPr>
          <p:style>
            <a:lnRef idx="1">
              <a:schemeClr val="accent3"/>
            </a:lnRef>
            <a:fillRef idx="0">
              <a:schemeClr val="accent3"/>
            </a:fillRef>
            <a:effectRef idx="0">
              <a:schemeClr val="accent3"/>
            </a:effectRef>
            <a:fontRef idx="minor">
              <a:schemeClr val="tx1"/>
            </a:fontRef>
          </p:style>
        </p:cxnSp>
        <p:sp>
          <p:nvSpPr>
            <p:cNvPr id="38" name="Rechteck 37"/>
            <p:cNvSpPr/>
            <p:nvPr/>
          </p:nvSpPr>
          <p:spPr>
            <a:xfrm>
              <a:off x="634477" y="1091779"/>
              <a:ext cx="1795579" cy="681093"/>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dirty="0">
                  <a:ln>
                    <a:noFill/>
                  </a:ln>
                  <a:solidFill>
                    <a:srgbClr val="FFFFFF"/>
                  </a:solidFill>
                  <a:effectLst/>
                  <a:uLnTx/>
                  <a:uFillTx/>
                  <a:latin typeface="Arial"/>
                  <a:ea typeface="+mn-ea"/>
                  <a:cs typeface="+mn-cs"/>
                </a:rPr>
                <a:t> Erwerb des Abschlusses am Ende der Sek II</a:t>
              </a:r>
            </a:p>
          </p:txBody>
        </p:sp>
      </p:grpSp>
    </p:spTree>
    <p:extLst>
      <p:ext uri="{BB962C8B-B14F-4D97-AF65-F5344CB8AC3E}">
        <p14:creationId xmlns:p14="http://schemas.microsoft.com/office/powerpoint/2010/main" val="817214956"/>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33400" y="1484313"/>
            <a:ext cx="7772400" cy="4824412"/>
          </a:xfrm>
        </p:spPr>
        <p:txBody>
          <a:bodyPr/>
          <a:lstStyle/>
          <a:p>
            <a:pPr marL="285750" indent="-285750">
              <a:buFont typeface="Arial" panose="020B0604020202020204" pitchFamily="34" charset="0"/>
              <a:buChar char="•"/>
              <a:defRPr/>
            </a:pPr>
            <a:r>
              <a:rPr lang="de-DE" sz="2000" dirty="0">
                <a:solidFill>
                  <a:schemeClr val="accent6">
                    <a:lumMod val="75000"/>
                  </a:schemeClr>
                </a:solidFill>
              </a:rPr>
              <a:t>D</a:t>
            </a:r>
            <a:r>
              <a:rPr lang="de-DE" sz="2000" dirty="0" smtClean="0">
                <a:solidFill>
                  <a:schemeClr val="accent6">
                    <a:lumMod val="75000"/>
                  </a:schemeClr>
                </a:solidFill>
              </a:rPr>
              <a:t>ie Klassenlehrerin oder der Klassenlehrer soll möglichst viele Wochenstunden und möglichst mehrere Schuljahre in der Klasse unterrichten.</a:t>
            </a:r>
          </a:p>
          <a:p>
            <a:pPr marL="285750" indent="-285750">
              <a:buFont typeface="Arial" panose="020B0604020202020204" pitchFamily="34" charset="0"/>
              <a:buChar char="•"/>
              <a:defRPr/>
            </a:pPr>
            <a:endParaRPr lang="de-DE" sz="2000" dirty="0" smtClean="0">
              <a:solidFill>
                <a:schemeClr val="accent6">
                  <a:lumMod val="75000"/>
                </a:schemeClr>
              </a:solidFill>
            </a:endParaRPr>
          </a:p>
          <a:p>
            <a:pPr marL="285750" indent="-285750">
              <a:buFont typeface="Arial" panose="020B0604020202020204" pitchFamily="34" charset="0"/>
              <a:buChar char="•"/>
              <a:defRPr/>
            </a:pPr>
            <a:r>
              <a:rPr lang="de-DE" sz="2000" dirty="0" smtClean="0">
                <a:solidFill>
                  <a:schemeClr val="accent6">
                    <a:lumMod val="75000"/>
                  </a:schemeClr>
                </a:solidFill>
              </a:rPr>
              <a:t>Die Unterrichtskonzeption ist in besonderem Maße auf die individuelle Förderung der Schülerinnen und Schüler angelegt.</a:t>
            </a:r>
          </a:p>
          <a:p>
            <a:pPr marL="285750" indent="-285750">
              <a:buFont typeface="Arial" panose="020B0604020202020204" pitchFamily="34" charset="0"/>
              <a:buChar char="•"/>
              <a:defRPr/>
            </a:pPr>
            <a:endParaRPr lang="de-DE" sz="2000" dirty="0" smtClean="0">
              <a:solidFill>
                <a:schemeClr val="accent6">
                  <a:lumMod val="75000"/>
                </a:schemeClr>
              </a:solidFill>
            </a:endParaRPr>
          </a:p>
          <a:p>
            <a:pPr marL="285750" indent="-285750">
              <a:buFont typeface="Arial" panose="020B0604020202020204" pitchFamily="34" charset="0"/>
              <a:buChar char="•"/>
              <a:defRPr/>
            </a:pPr>
            <a:r>
              <a:rPr lang="de-DE" sz="2000" dirty="0" smtClean="0">
                <a:solidFill>
                  <a:schemeClr val="accent6">
                    <a:lumMod val="75000"/>
                  </a:schemeClr>
                </a:solidFill>
              </a:rPr>
              <a:t>Bei geeigneten Unterrichtsthemen soll fachübergreifend unterrichtet werden.</a:t>
            </a:r>
          </a:p>
          <a:p>
            <a:pPr marL="285750" indent="-285750">
              <a:buFont typeface="Arial" panose="020B0604020202020204" pitchFamily="34" charset="0"/>
              <a:buChar char="•"/>
              <a:defRPr/>
            </a:pPr>
            <a:endParaRPr lang="de-DE" sz="2000" dirty="0" smtClean="0">
              <a:solidFill>
                <a:schemeClr val="accent6">
                  <a:lumMod val="75000"/>
                </a:schemeClr>
              </a:solidFill>
            </a:endParaRPr>
          </a:p>
          <a:p>
            <a:pPr marL="285750" indent="-285750">
              <a:buFont typeface="Arial" panose="020B0604020202020204" pitchFamily="34" charset="0"/>
              <a:buChar char="•"/>
              <a:defRPr/>
            </a:pPr>
            <a:r>
              <a:rPr lang="de-DE" sz="2000" dirty="0" smtClean="0">
                <a:solidFill>
                  <a:schemeClr val="accent6">
                    <a:lumMod val="75000"/>
                  </a:schemeClr>
                </a:solidFill>
              </a:rPr>
              <a:t>Als </a:t>
            </a:r>
            <a:r>
              <a:rPr lang="de-DE" sz="2000" dirty="0">
                <a:solidFill>
                  <a:schemeClr val="accent6">
                    <a:lumMod val="75000"/>
                  </a:schemeClr>
                </a:solidFill>
              </a:rPr>
              <a:t>Fremdsprache wird Englisch angeboten</a:t>
            </a:r>
            <a:r>
              <a:rPr lang="de-DE" sz="2000" dirty="0" smtClean="0">
                <a:solidFill>
                  <a:schemeClr val="accent6">
                    <a:lumMod val="75000"/>
                  </a:schemeClr>
                </a:solidFill>
              </a:rPr>
              <a:t>.</a:t>
            </a:r>
          </a:p>
          <a:p>
            <a:pPr marL="285750" indent="-285750">
              <a:buFont typeface="Arial" panose="020B0604020202020204" pitchFamily="34" charset="0"/>
              <a:buChar char="•"/>
              <a:defRPr/>
            </a:pPr>
            <a:endParaRPr lang="de-DE" sz="2000" dirty="0">
              <a:solidFill>
                <a:schemeClr val="accent6">
                  <a:lumMod val="75000"/>
                </a:schemeClr>
              </a:solidFill>
            </a:endParaRPr>
          </a:p>
          <a:p>
            <a:pPr marL="0" indent="0">
              <a:defRPr/>
            </a:pPr>
            <a:endParaRPr lang="de-DE" sz="2000" dirty="0">
              <a:solidFill>
                <a:schemeClr val="accent6">
                  <a:lumMod val="75000"/>
                </a:schemeClr>
              </a:solidFill>
            </a:endParaRPr>
          </a:p>
          <a:p>
            <a:pPr marL="285750" indent="-285750">
              <a:buFont typeface="Arial" panose="020B0604020202020204" pitchFamily="34" charset="0"/>
              <a:buChar char="•"/>
              <a:defRPr/>
            </a:pPr>
            <a:endParaRPr lang="de-DE" sz="2000" dirty="0" smtClean="0">
              <a:solidFill>
                <a:schemeClr val="accent6">
                  <a:lumMod val="75000"/>
                </a:schemeClr>
              </a:solidFill>
            </a:endParaRPr>
          </a:p>
          <a:p>
            <a:pPr>
              <a:defRPr/>
            </a:pPr>
            <a:endParaRPr lang="de-DE" dirty="0"/>
          </a:p>
        </p:txBody>
      </p:sp>
      <p:sp>
        <p:nvSpPr>
          <p:cNvPr id="4" name="Datumsplatzhalter 3"/>
          <p:cNvSpPr>
            <a:spLocks noGrp="1"/>
          </p:cNvSpPr>
          <p:nvPr>
            <p:ph type="dt"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16E64F98-55E4-4181-B40C-5B4291371D7A}" type="datetime2">
              <a:rPr kumimoji="0" lang="de-DE" sz="1000" b="0" i="0" u="none" strike="noStrike" kern="1200" cap="none" spc="0" normalizeH="0" baseline="0" noProof="0" smtClean="0">
                <a:ln>
                  <a:noFill/>
                </a:ln>
                <a:solidFill>
                  <a:srgbClr val="3333C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Dienstag, 13. November 2018</a:t>
            </a:fld>
            <a:endParaRPr kumimoji="0" lang="de-DE" sz="1000" b="0" i="0" u="none" strike="noStrike" kern="1200" cap="none" spc="0" normalizeH="0" baseline="0" noProof="0" dirty="0">
              <a:ln>
                <a:noFill/>
              </a:ln>
              <a:solidFill>
                <a:srgbClr val="3333CC"/>
              </a:solidFill>
              <a:effectLst/>
              <a:uLnTx/>
              <a:uFillTx/>
              <a:latin typeface="Arial"/>
              <a:ea typeface="+mn-ea"/>
              <a:cs typeface="+mn-cs"/>
            </a:endParaRPr>
          </a:p>
        </p:txBody>
      </p:sp>
      <p:sp>
        <p:nvSpPr>
          <p:cNvPr id="5" name="Fußzeilenplatzhalt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200" b="1" i="0" u="none" strike="noStrike" kern="1200" cap="none" spc="0" normalizeH="0" baseline="0" noProof="0" smtClean="0">
                <a:ln>
                  <a:noFill/>
                </a:ln>
                <a:solidFill>
                  <a:srgbClr val="244894"/>
                </a:solidFill>
                <a:effectLst/>
                <a:uLnTx/>
                <a:uFillTx/>
                <a:latin typeface="Arial"/>
                <a:ea typeface="+mn-ea"/>
                <a:cs typeface="+mn-cs"/>
              </a:rPr>
              <a:t>Hessisches Kultusministerium</a:t>
            </a:r>
            <a:endParaRPr kumimoji="0" lang="de-DE" sz="1200" b="1" i="0" u="none" strike="noStrike" kern="1200" cap="none" spc="0" normalizeH="0" baseline="0" noProof="0">
              <a:ln>
                <a:noFill/>
              </a:ln>
              <a:solidFill>
                <a:srgbClr val="244894"/>
              </a:solidFill>
              <a:effectLst/>
              <a:uLnTx/>
              <a:uFillTx/>
              <a:latin typeface="Arial"/>
              <a:ea typeface="+mn-ea"/>
              <a:cs typeface="+mn-cs"/>
            </a:endParaRPr>
          </a:p>
        </p:txBody>
      </p:sp>
      <p:sp>
        <p:nvSpPr>
          <p:cNvPr id="6" name="Rectangle 2"/>
          <p:cNvSpPr txBox="1">
            <a:spLocks noChangeArrowheads="1"/>
          </p:cNvSpPr>
          <p:nvPr/>
        </p:nvSpPr>
        <p:spPr bwMode="auto">
          <a:xfrm>
            <a:off x="533400" y="692150"/>
            <a:ext cx="7772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fontAlgn="base" hangingPunct="0">
              <a:spcBef>
                <a:spcPct val="0"/>
              </a:spcBef>
              <a:spcAft>
                <a:spcPct val="0"/>
              </a:spcAft>
              <a:defRPr sz="2400" b="1">
                <a:solidFill>
                  <a:srgbClr val="244894"/>
                </a:solidFill>
                <a:latin typeface="+mj-lt"/>
                <a:ea typeface="+mj-ea"/>
                <a:cs typeface="+mj-cs"/>
              </a:defRPr>
            </a:lvl1pPr>
            <a:lvl2pPr algn="l" rtl="0" eaLnBrk="0" fontAlgn="base" hangingPunct="0">
              <a:spcBef>
                <a:spcPct val="0"/>
              </a:spcBef>
              <a:spcAft>
                <a:spcPct val="0"/>
              </a:spcAft>
              <a:defRPr sz="2400" b="1">
                <a:solidFill>
                  <a:srgbClr val="244894"/>
                </a:solidFill>
                <a:latin typeface="Arial" charset="0"/>
              </a:defRPr>
            </a:lvl2pPr>
            <a:lvl3pPr algn="l" rtl="0" eaLnBrk="0" fontAlgn="base" hangingPunct="0">
              <a:spcBef>
                <a:spcPct val="0"/>
              </a:spcBef>
              <a:spcAft>
                <a:spcPct val="0"/>
              </a:spcAft>
              <a:defRPr sz="2400" b="1">
                <a:solidFill>
                  <a:srgbClr val="244894"/>
                </a:solidFill>
                <a:latin typeface="Arial" charset="0"/>
              </a:defRPr>
            </a:lvl3pPr>
            <a:lvl4pPr algn="l" rtl="0" eaLnBrk="0" fontAlgn="base" hangingPunct="0">
              <a:spcBef>
                <a:spcPct val="0"/>
              </a:spcBef>
              <a:spcAft>
                <a:spcPct val="0"/>
              </a:spcAft>
              <a:defRPr sz="2400" b="1">
                <a:solidFill>
                  <a:srgbClr val="244894"/>
                </a:solidFill>
                <a:latin typeface="Arial" charset="0"/>
              </a:defRPr>
            </a:lvl4pPr>
            <a:lvl5pPr algn="l" rtl="0" eaLnBrk="0" fontAlgn="base" hangingPunct="0">
              <a:spcBef>
                <a:spcPct val="0"/>
              </a:spcBef>
              <a:spcAft>
                <a:spcPct val="0"/>
              </a:spcAft>
              <a:defRPr sz="2400" b="1">
                <a:solidFill>
                  <a:srgbClr val="244894"/>
                </a:solidFill>
                <a:latin typeface="Arial" charset="0"/>
              </a:defRPr>
            </a:lvl5pPr>
            <a:lvl6pPr marL="457200" algn="l" rtl="0" fontAlgn="base">
              <a:spcBef>
                <a:spcPct val="0"/>
              </a:spcBef>
              <a:spcAft>
                <a:spcPct val="0"/>
              </a:spcAft>
              <a:defRPr sz="2400" b="1">
                <a:solidFill>
                  <a:srgbClr val="244894"/>
                </a:solidFill>
                <a:latin typeface="Arial" charset="0"/>
              </a:defRPr>
            </a:lvl6pPr>
            <a:lvl7pPr marL="914400" algn="l" rtl="0" fontAlgn="base">
              <a:spcBef>
                <a:spcPct val="0"/>
              </a:spcBef>
              <a:spcAft>
                <a:spcPct val="0"/>
              </a:spcAft>
              <a:defRPr sz="2400" b="1">
                <a:solidFill>
                  <a:srgbClr val="244894"/>
                </a:solidFill>
                <a:latin typeface="Arial" charset="0"/>
              </a:defRPr>
            </a:lvl7pPr>
            <a:lvl8pPr marL="1371600" algn="l" rtl="0" fontAlgn="base">
              <a:spcBef>
                <a:spcPct val="0"/>
              </a:spcBef>
              <a:spcAft>
                <a:spcPct val="0"/>
              </a:spcAft>
              <a:defRPr sz="2400" b="1">
                <a:solidFill>
                  <a:srgbClr val="244894"/>
                </a:solidFill>
                <a:latin typeface="Arial" charset="0"/>
              </a:defRPr>
            </a:lvl8pPr>
            <a:lvl9pPr marL="1828800" algn="l" rtl="0" fontAlgn="base">
              <a:spcBef>
                <a:spcPct val="0"/>
              </a:spcBef>
              <a:spcAft>
                <a:spcPct val="0"/>
              </a:spcAft>
              <a:defRPr sz="2400" b="1">
                <a:solidFill>
                  <a:srgbClr val="244894"/>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0" cap="none" spc="0" normalizeH="0" baseline="0" noProof="0" dirty="0" smtClean="0">
                <a:ln>
                  <a:noFill/>
                </a:ln>
                <a:solidFill>
                  <a:srgbClr val="2D2DB9">
                    <a:lumMod val="75000"/>
                  </a:srgbClr>
                </a:solidFill>
                <a:effectLst/>
                <a:uLnTx/>
                <a:uFillTx/>
                <a:latin typeface="Arial"/>
                <a:ea typeface="+mj-ea"/>
                <a:cs typeface="+mj-cs"/>
              </a:rPr>
              <a:t>Schulform Hauptschule</a:t>
            </a:r>
            <a:endParaRPr kumimoji="0" lang="de-DE" altLang="de-DE" sz="2400" b="1" i="0" u="none" strike="noStrike" kern="0" cap="none" spc="0" normalizeH="0" baseline="0" noProof="0" dirty="0" smtClean="0">
              <a:ln>
                <a:noFill/>
              </a:ln>
              <a:solidFill>
                <a:srgbClr val="2D2DB9">
                  <a:lumMod val="75000"/>
                </a:srgbClr>
              </a:solidFill>
              <a:effectLst/>
              <a:uLnTx/>
              <a:uFillTx/>
              <a:latin typeface="Arial"/>
              <a:ea typeface="MS PGothic" pitchFamily="34" charset="-128"/>
              <a:cs typeface="Arial" charset="0"/>
            </a:endParaRPr>
          </a:p>
        </p:txBody>
      </p:sp>
    </p:spTree>
    <p:extLst>
      <p:ext uri="{BB962C8B-B14F-4D97-AF65-F5344CB8AC3E}">
        <p14:creationId xmlns:p14="http://schemas.microsoft.com/office/powerpoint/2010/main" val="13782832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33400" y="1916113"/>
            <a:ext cx="7772400" cy="4392612"/>
          </a:xfrm>
        </p:spPr>
        <p:txBody>
          <a:bodyPr/>
          <a:lstStyle/>
          <a:p>
            <a:pPr marL="285750" indent="-285750">
              <a:buFont typeface="Arial" panose="020B0604020202020204" pitchFamily="34" charset="0"/>
              <a:buChar char="•"/>
              <a:defRPr/>
            </a:pPr>
            <a:r>
              <a:rPr lang="de-DE" sz="2000" dirty="0" smtClean="0">
                <a:solidFill>
                  <a:schemeClr val="accent6">
                    <a:lumMod val="75000"/>
                  </a:schemeClr>
                </a:solidFill>
              </a:rPr>
              <a:t>Am </a:t>
            </a:r>
            <a:r>
              <a:rPr lang="de-DE" sz="2000" dirty="0">
                <a:solidFill>
                  <a:schemeClr val="accent6">
                    <a:lumMod val="75000"/>
                  </a:schemeClr>
                </a:solidFill>
              </a:rPr>
              <a:t>Ende der Jahrgangstufe 9 wird der Hauptschulabschluss oder bei entsprechenden Noten der qualifizierende Hauptschul-abschluss erteilt</a:t>
            </a:r>
            <a:r>
              <a:rPr lang="de-DE" sz="2000" dirty="0" smtClean="0">
                <a:solidFill>
                  <a:schemeClr val="accent6">
                    <a:lumMod val="75000"/>
                  </a:schemeClr>
                </a:solidFill>
              </a:rPr>
              <a:t>.</a:t>
            </a:r>
          </a:p>
          <a:p>
            <a:pPr marL="285750" indent="-285750">
              <a:buFont typeface="Arial" panose="020B0604020202020204" pitchFamily="34" charset="0"/>
              <a:buChar char="•"/>
              <a:defRPr/>
            </a:pPr>
            <a:endParaRPr lang="de-DE" sz="2000" dirty="0">
              <a:solidFill>
                <a:schemeClr val="accent6">
                  <a:lumMod val="75000"/>
                </a:schemeClr>
              </a:solidFill>
            </a:endParaRPr>
          </a:p>
          <a:p>
            <a:pPr marL="285750" indent="-285750">
              <a:buFont typeface="Arial" panose="020B0604020202020204" pitchFamily="34" charset="0"/>
              <a:buChar char="•"/>
              <a:defRPr/>
            </a:pPr>
            <a:r>
              <a:rPr lang="de-DE" sz="2000" dirty="0">
                <a:solidFill>
                  <a:schemeClr val="accent6">
                    <a:lumMod val="75000"/>
                  </a:schemeClr>
                </a:solidFill>
              </a:rPr>
              <a:t>Die Hauptschule umfasst die Jahrgangsstufen </a:t>
            </a:r>
            <a:r>
              <a:rPr lang="de-DE" sz="2000" dirty="0" smtClean="0">
                <a:solidFill>
                  <a:schemeClr val="accent6">
                    <a:lumMod val="75000"/>
                  </a:schemeClr>
                </a:solidFill>
              </a:rPr>
              <a:t>5 bis 9</a:t>
            </a:r>
            <a:r>
              <a:rPr lang="de-DE" sz="2000" dirty="0">
                <a:solidFill>
                  <a:schemeClr val="accent6">
                    <a:lumMod val="75000"/>
                  </a:schemeClr>
                </a:solidFill>
              </a:rPr>
              <a:t>. </a:t>
            </a:r>
            <a:r>
              <a:rPr lang="de-DE" sz="2000" dirty="0" smtClean="0">
                <a:solidFill>
                  <a:schemeClr val="accent6">
                    <a:lumMod val="75000"/>
                  </a:schemeClr>
                </a:solidFill>
              </a:rPr>
              <a:t/>
            </a:r>
            <a:br>
              <a:rPr lang="de-DE" sz="2000" dirty="0" smtClean="0">
                <a:solidFill>
                  <a:schemeClr val="accent6">
                    <a:lumMod val="75000"/>
                  </a:schemeClr>
                </a:solidFill>
              </a:rPr>
            </a:br>
            <a:r>
              <a:rPr lang="de-DE" sz="2000" dirty="0" smtClean="0">
                <a:solidFill>
                  <a:schemeClr val="accent6">
                    <a:lumMod val="75000"/>
                  </a:schemeClr>
                </a:solidFill>
              </a:rPr>
              <a:t>Unter bestimmten Voraussetzungen kann </a:t>
            </a:r>
            <a:r>
              <a:rPr lang="de-DE" sz="2000" dirty="0">
                <a:solidFill>
                  <a:schemeClr val="accent6">
                    <a:lumMod val="75000"/>
                  </a:schemeClr>
                </a:solidFill>
              </a:rPr>
              <a:t>auch ein zehntes Hauptschuljahr </a:t>
            </a:r>
            <a:r>
              <a:rPr lang="de-DE" sz="2000" dirty="0" smtClean="0">
                <a:solidFill>
                  <a:schemeClr val="accent6">
                    <a:lumMod val="75000"/>
                  </a:schemeClr>
                </a:solidFill>
              </a:rPr>
              <a:t>angeboten </a:t>
            </a:r>
            <a:r>
              <a:rPr lang="de-DE" sz="2000" dirty="0">
                <a:solidFill>
                  <a:schemeClr val="accent6">
                    <a:lumMod val="75000"/>
                  </a:schemeClr>
                </a:solidFill>
              </a:rPr>
              <a:t>werden.</a:t>
            </a:r>
          </a:p>
          <a:p>
            <a:pPr marL="285750" indent="-285750">
              <a:buFont typeface="Arial" panose="020B0604020202020204" pitchFamily="34" charset="0"/>
              <a:buChar char="•"/>
              <a:defRPr/>
            </a:pPr>
            <a:endParaRPr lang="de-DE" sz="2000" dirty="0">
              <a:solidFill>
                <a:schemeClr val="accent6">
                  <a:lumMod val="75000"/>
                </a:schemeClr>
              </a:solidFill>
            </a:endParaRPr>
          </a:p>
          <a:p>
            <a:pPr marL="0" indent="0">
              <a:defRPr/>
            </a:pPr>
            <a:endParaRPr lang="de-DE" sz="2000" dirty="0">
              <a:solidFill>
                <a:schemeClr val="accent6">
                  <a:lumMod val="75000"/>
                </a:schemeClr>
              </a:solidFill>
            </a:endParaRPr>
          </a:p>
          <a:p>
            <a:pPr marL="285750" indent="-285750">
              <a:buFont typeface="Arial" panose="020B0604020202020204" pitchFamily="34" charset="0"/>
              <a:buChar char="•"/>
              <a:defRPr/>
            </a:pPr>
            <a:endParaRPr lang="de-DE" sz="2000" dirty="0" smtClean="0">
              <a:solidFill>
                <a:schemeClr val="accent6">
                  <a:lumMod val="75000"/>
                </a:schemeClr>
              </a:solidFill>
            </a:endParaRPr>
          </a:p>
          <a:p>
            <a:pPr>
              <a:defRPr/>
            </a:pPr>
            <a:endParaRPr lang="de-DE" dirty="0"/>
          </a:p>
        </p:txBody>
      </p:sp>
      <p:sp>
        <p:nvSpPr>
          <p:cNvPr id="4" name="Datumsplatzhalter 3"/>
          <p:cNvSpPr>
            <a:spLocks noGrp="1"/>
          </p:cNvSpPr>
          <p:nvPr>
            <p:ph type="dt"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16E64F98-55E4-4181-B40C-5B4291371D7A}" type="datetime2">
              <a:rPr kumimoji="0" lang="de-DE" sz="1000" b="0" i="0" u="none" strike="noStrike" kern="1200" cap="none" spc="0" normalizeH="0" baseline="0" noProof="0" smtClean="0">
                <a:ln>
                  <a:noFill/>
                </a:ln>
                <a:solidFill>
                  <a:srgbClr val="3333C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Dienstag, 13. November 2018</a:t>
            </a:fld>
            <a:endParaRPr kumimoji="0" lang="de-DE" sz="1000" b="0" i="0" u="none" strike="noStrike" kern="1200" cap="none" spc="0" normalizeH="0" baseline="0" noProof="0" dirty="0">
              <a:ln>
                <a:noFill/>
              </a:ln>
              <a:solidFill>
                <a:srgbClr val="3333CC"/>
              </a:solidFill>
              <a:effectLst/>
              <a:uLnTx/>
              <a:uFillTx/>
              <a:latin typeface="Arial"/>
              <a:ea typeface="+mn-ea"/>
              <a:cs typeface="+mn-cs"/>
            </a:endParaRPr>
          </a:p>
        </p:txBody>
      </p:sp>
      <p:sp>
        <p:nvSpPr>
          <p:cNvPr id="5" name="Fußzeilenplatzhalt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200" b="1" i="0" u="none" strike="noStrike" kern="1200" cap="none" spc="0" normalizeH="0" baseline="0" noProof="0" smtClean="0">
                <a:ln>
                  <a:noFill/>
                </a:ln>
                <a:solidFill>
                  <a:srgbClr val="244894"/>
                </a:solidFill>
                <a:effectLst/>
                <a:uLnTx/>
                <a:uFillTx/>
                <a:latin typeface="Arial"/>
                <a:ea typeface="+mn-ea"/>
                <a:cs typeface="+mn-cs"/>
              </a:rPr>
              <a:t>Hessisches Kultusministerium</a:t>
            </a:r>
            <a:endParaRPr kumimoji="0" lang="de-DE" sz="1200" b="1" i="0" u="none" strike="noStrike" kern="1200" cap="none" spc="0" normalizeH="0" baseline="0" noProof="0">
              <a:ln>
                <a:noFill/>
              </a:ln>
              <a:solidFill>
                <a:srgbClr val="244894"/>
              </a:solidFill>
              <a:effectLst/>
              <a:uLnTx/>
              <a:uFillTx/>
              <a:latin typeface="Arial"/>
              <a:ea typeface="+mn-ea"/>
              <a:cs typeface="+mn-cs"/>
            </a:endParaRPr>
          </a:p>
        </p:txBody>
      </p:sp>
      <p:sp>
        <p:nvSpPr>
          <p:cNvPr id="6" name="Rectangle 2"/>
          <p:cNvSpPr txBox="1">
            <a:spLocks noChangeArrowheads="1"/>
          </p:cNvSpPr>
          <p:nvPr/>
        </p:nvSpPr>
        <p:spPr bwMode="auto">
          <a:xfrm>
            <a:off x="533400" y="692150"/>
            <a:ext cx="7772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fontAlgn="base" hangingPunct="0">
              <a:spcBef>
                <a:spcPct val="0"/>
              </a:spcBef>
              <a:spcAft>
                <a:spcPct val="0"/>
              </a:spcAft>
              <a:defRPr sz="2400" b="1">
                <a:solidFill>
                  <a:srgbClr val="244894"/>
                </a:solidFill>
                <a:latin typeface="+mj-lt"/>
                <a:ea typeface="+mj-ea"/>
                <a:cs typeface="+mj-cs"/>
              </a:defRPr>
            </a:lvl1pPr>
            <a:lvl2pPr algn="l" rtl="0" eaLnBrk="0" fontAlgn="base" hangingPunct="0">
              <a:spcBef>
                <a:spcPct val="0"/>
              </a:spcBef>
              <a:spcAft>
                <a:spcPct val="0"/>
              </a:spcAft>
              <a:defRPr sz="2400" b="1">
                <a:solidFill>
                  <a:srgbClr val="244894"/>
                </a:solidFill>
                <a:latin typeface="Arial" charset="0"/>
              </a:defRPr>
            </a:lvl2pPr>
            <a:lvl3pPr algn="l" rtl="0" eaLnBrk="0" fontAlgn="base" hangingPunct="0">
              <a:spcBef>
                <a:spcPct val="0"/>
              </a:spcBef>
              <a:spcAft>
                <a:spcPct val="0"/>
              </a:spcAft>
              <a:defRPr sz="2400" b="1">
                <a:solidFill>
                  <a:srgbClr val="244894"/>
                </a:solidFill>
                <a:latin typeface="Arial" charset="0"/>
              </a:defRPr>
            </a:lvl3pPr>
            <a:lvl4pPr algn="l" rtl="0" eaLnBrk="0" fontAlgn="base" hangingPunct="0">
              <a:spcBef>
                <a:spcPct val="0"/>
              </a:spcBef>
              <a:spcAft>
                <a:spcPct val="0"/>
              </a:spcAft>
              <a:defRPr sz="2400" b="1">
                <a:solidFill>
                  <a:srgbClr val="244894"/>
                </a:solidFill>
                <a:latin typeface="Arial" charset="0"/>
              </a:defRPr>
            </a:lvl4pPr>
            <a:lvl5pPr algn="l" rtl="0" eaLnBrk="0" fontAlgn="base" hangingPunct="0">
              <a:spcBef>
                <a:spcPct val="0"/>
              </a:spcBef>
              <a:spcAft>
                <a:spcPct val="0"/>
              </a:spcAft>
              <a:defRPr sz="2400" b="1">
                <a:solidFill>
                  <a:srgbClr val="244894"/>
                </a:solidFill>
                <a:latin typeface="Arial" charset="0"/>
              </a:defRPr>
            </a:lvl5pPr>
            <a:lvl6pPr marL="457200" algn="l" rtl="0" fontAlgn="base">
              <a:spcBef>
                <a:spcPct val="0"/>
              </a:spcBef>
              <a:spcAft>
                <a:spcPct val="0"/>
              </a:spcAft>
              <a:defRPr sz="2400" b="1">
                <a:solidFill>
                  <a:srgbClr val="244894"/>
                </a:solidFill>
                <a:latin typeface="Arial" charset="0"/>
              </a:defRPr>
            </a:lvl6pPr>
            <a:lvl7pPr marL="914400" algn="l" rtl="0" fontAlgn="base">
              <a:spcBef>
                <a:spcPct val="0"/>
              </a:spcBef>
              <a:spcAft>
                <a:spcPct val="0"/>
              </a:spcAft>
              <a:defRPr sz="2400" b="1">
                <a:solidFill>
                  <a:srgbClr val="244894"/>
                </a:solidFill>
                <a:latin typeface="Arial" charset="0"/>
              </a:defRPr>
            </a:lvl7pPr>
            <a:lvl8pPr marL="1371600" algn="l" rtl="0" fontAlgn="base">
              <a:spcBef>
                <a:spcPct val="0"/>
              </a:spcBef>
              <a:spcAft>
                <a:spcPct val="0"/>
              </a:spcAft>
              <a:defRPr sz="2400" b="1">
                <a:solidFill>
                  <a:srgbClr val="244894"/>
                </a:solidFill>
                <a:latin typeface="Arial" charset="0"/>
              </a:defRPr>
            </a:lvl8pPr>
            <a:lvl9pPr marL="1828800" algn="l" rtl="0" fontAlgn="base">
              <a:spcBef>
                <a:spcPct val="0"/>
              </a:spcBef>
              <a:spcAft>
                <a:spcPct val="0"/>
              </a:spcAft>
              <a:defRPr sz="2400" b="1">
                <a:solidFill>
                  <a:srgbClr val="244894"/>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0" cap="none" spc="0" normalizeH="0" baseline="0" noProof="0" dirty="0" smtClean="0">
                <a:ln>
                  <a:noFill/>
                </a:ln>
                <a:solidFill>
                  <a:srgbClr val="2D2DB9">
                    <a:lumMod val="75000"/>
                  </a:srgbClr>
                </a:solidFill>
                <a:effectLst/>
                <a:uLnTx/>
                <a:uFillTx/>
                <a:latin typeface="Arial"/>
                <a:ea typeface="+mj-ea"/>
                <a:cs typeface="+mj-cs"/>
              </a:rPr>
              <a:t>Schulform Hauptschule</a:t>
            </a:r>
            <a:endParaRPr kumimoji="0" lang="de-DE" altLang="de-DE" sz="2400" b="1" i="0" u="none" strike="noStrike" kern="0" cap="none" spc="0" normalizeH="0" baseline="0" noProof="0" dirty="0" smtClean="0">
              <a:ln>
                <a:noFill/>
              </a:ln>
              <a:solidFill>
                <a:srgbClr val="2D2DB9">
                  <a:lumMod val="75000"/>
                </a:srgbClr>
              </a:solidFill>
              <a:effectLst/>
              <a:uLnTx/>
              <a:uFillTx/>
              <a:latin typeface="Arial"/>
              <a:ea typeface="MS PGothic" pitchFamily="34" charset="-128"/>
              <a:cs typeface="Arial" charset="0"/>
            </a:endParaRPr>
          </a:p>
        </p:txBody>
      </p:sp>
    </p:spTree>
    <p:extLst>
      <p:ext uri="{BB962C8B-B14F-4D97-AF65-F5344CB8AC3E}">
        <p14:creationId xmlns:p14="http://schemas.microsoft.com/office/powerpoint/2010/main" val="11026803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31813" y="1700213"/>
            <a:ext cx="7772400" cy="4394200"/>
          </a:xfrm>
        </p:spPr>
        <p:txBody>
          <a:bodyPr/>
          <a:lstStyle/>
          <a:p>
            <a:pPr marL="285750" indent="-285750">
              <a:buFont typeface="Arial" panose="020B0604020202020204" pitchFamily="34" charset="0"/>
              <a:buChar char="•"/>
              <a:defRPr/>
            </a:pPr>
            <a:r>
              <a:rPr lang="de-DE" sz="2000" dirty="0" smtClean="0">
                <a:solidFill>
                  <a:schemeClr val="accent6">
                    <a:lumMod val="75000"/>
                  </a:schemeClr>
                </a:solidFill>
              </a:rPr>
              <a:t>Haupt-  und  Realschulbildungsgang werden an einer Schule angeboten.</a:t>
            </a:r>
          </a:p>
          <a:p>
            <a:pPr marL="285750" indent="-285750">
              <a:buFont typeface="Arial" panose="020B0604020202020204" pitchFamily="34" charset="0"/>
              <a:buChar char="•"/>
              <a:defRPr/>
            </a:pPr>
            <a:r>
              <a:rPr lang="de-DE" sz="2000" dirty="0" smtClean="0">
                <a:solidFill>
                  <a:schemeClr val="accent6">
                    <a:lumMod val="75000"/>
                  </a:schemeClr>
                </a:solidFill>
              </a:rPr>
              <a:t>Der </a:t>
            </a:r>
            <a:r>
              <a:rPr lang="de-DE" sz="2000" dirty="0">
                <a:solidFill>
                  <a:schemeClr val="accent6">
                    <a:lumMod val="75000"/>
                  </a:schemeClr>
                </a:solidFill>
              </a:rPr>
              <a:t>Unterricht findet </a:t>
            </a:r>
            <a:r>
              <a:rPr lang="de-DE" sz="2000" dirty="0" smtClean="0">
                <a:solidFill>
                  <a:schemeClr val="accent6">
                    <a:lumMod val="75000"/>
                  </a:schemeClr>
                </a:solidFill>
              </a:rPr>
              <a:t>in der Regel im </a:t>
            </a:r>
            <a:r>
              <a:rPr lang="de-DE" sz="2000" dirty="0">
                <a:solidFill>
                  <a:schemeClr val="accent6">
                    <a:lumMod val="75000"/>
                  </a:schemeClr>
                </a:solidFill>
              </a:rPr>
              <a:t>jeweiligen Bildungsgang </a:t>
            </a:r>
            <a:r>
              <a:rPr lang="de-DE" sz="2000" dirty="0" smtClean="0">
                <a:solidFill>
                  <a:schemeClr val="accent6">
                    <a:lumMod val="75000"/>
                  </a:schemeClr>
                </a:solidFill>
              </a:rPr>
              <a:t>statt.</a:t>
            </a:r>
          </a:p>
          <a:p>
            <a:pPr>
              <a:buFont typeface="Arial" panose="020B0604020202020204" pitchFamily="34" charset="0"/>
              <a:buChar char="•"/>
              <a:defRPr/>
            </a:pPr>
            <a:r>
              <a:rPr lang="de-DE" sz="2000" b="1" dirty="0" smtClean="0">
                <a:solidFill>
                  <a:srgbClr val="FF0000"/>
                </a:solidFill>
              </a:rPr>
              <a:t>In </a:t>
            </a:r>
            <a:r>
              <a:rPr lang="de-DE" sz="2000" b="1" dirty="0">
                <a:solidFill>
                  <a:srgbClr val="FF0000"/>
                </a:solidFill>
              </a:rPr>
              <a:t>den Fächern Deutsch, Mathematik und der </a:t>
            </a:r>
            <a:r>
              <a:rPr lang="de-DE" sz="2000" b="1" dirty="0" smtClean="0">
                <a:solidFill>
                  <a:srgbClr val="FF0000"/>
                </a:solidFill>
              </a:rPr>
              <a:t>ersten </a:t>
            </a:r>
            <a:r>
              <a:rPr lang="de-DE" sz="2000" b="1" dirty="0" smtClean="0">
                <a:solidFill>
                  <a:srgbClr val="FF0000"/>
                </a:solidFill>
              </a:rPr>
              <a:t>Fremdsprache </a:t>
            </a:r>
            <a:r>
              <a:rPr lang="de-DE" sz="2000" b="1" dirty="0">
                <a:solidFill>
                  <a:srgbClr val="FF0000"/>
                </a:solidFill>
              </a:rPr>
              <a:t>wird </a:t>
            </a:r>
            <a:r>
              <a:rPr lang="de-DE" sz="2000" b="1" dirty="0" smtClean="0">
                <a:solidFill>
                  <a:srgbClr val="FF0000"/>
                </a:solidFill>
              </a:rPr>
              <a:t>spätestens </a:t>
            </a:r>
            <a:r>
              <a:rPr lang="de-DE" sz="2000" b="1" dirty="0">
                <a:solidFill>
                  <a:srgbClr val="FF0000"/>
                </a:solidFill>
              </a:rPr>
              <a:t>ab der Jahrgangsstufe </a:t>
            </a:r>
            <a:r>
              <a:rPr lang="de-DE" sz="2000" b="1" dirty="0" smtClean="0">
                <a:solidFill>
                  <a:srgbClr val="FF0000"/>
                </a:solidFill>
              </a:rPr>
              <a:t>7 </a:t>
            </a:r>
            <a:r>
              <a:rPr lang="de-DE" sz="2000" b="1" dirty="0" smtClean="0">
                <a:solidFill>
                  <a:srgbClr val="FF0000"/>
                </a:solidFill>
              </a:rPr>
              <a:t>schulzweigbezogen </a:t>
            </a:r>
            <a:r>
              <a:rPr lang="de-DE" sz="2000" b="1" dirty="0" smtClean="0">
                <a:solidFill>
                  <a:srgbClr val="FF0000"/>
                </a:solidFill>
              </a:rPr>
              <a:t>unterrichtet. </a:t>
            </a:r>
            <a:endParaRPr lang="de-DE" sz="2000" b="1" dirty="0">
              <a:solidFill>
                <a:srgbClr val="FF0000"/>
              </a:solidFill>
            </a:endParaRPr>
          </a:p>
          <a:p>
            <a:pPr marL="285750" indent="-285750">
              <a:buFont typeface="Arial" panose="020B0604020202020204" pitchFamily="34" charset="0"/>
              <a:buChar char="•"/>
              <a:defRPr/>
            </a:pPr>
            <a:r>
              <a:rPr lang="de-DE" sz="2000" dirty="0" smtClean="0">
                <a:solidFill>
                  <a:schemeClr val="accent6">
                    <a:lumMod val="75000"/>
                  </a:schemeClr>
                </a:solidFill>
              </a:rPr>
              <a:t>Die Wahl einer zweiten Fremdsprache ist im Realschulbildungs-gang möglich.</a:t>
            </a:r>
          </a:p>
          <a:p>
            <a:pPr marL="285750" indent="-285750">
              <a:buFont typeface="Arial" panose="020B0604020202020204" pitchFamily="34" charset="0"/>
              <a:buChar char="•"/>
              <a:defRPr/>
            </a:pPr>
            <a:r>
              <a:rPr lang="de-DE" sz="2000" dirty="0" smtClean="0">
                <a:solidFill>
                  <a:schemeClr val="accent6">
                    <a:lumMod val="75000"/>
                  </a:schemeClr>
                </a:solidFill>
              </a:rPr>
              <a:t>Ein Wechsel der Bildungsgänge kann ohne Schulwechsel erfolgen.</a:t>
            </a:r>
            <a:endParaRPr lang="de-DE" sz="2000" dirty="0">
              <a:solidFill>
                <a:schemeClr val="accent6">
                  <a:lumMod val="75000"/>
                </a:schemeClr>
              </a:solidFill>
            </a:endParaRPr>
          </a:p>
          <a:p>
            <a:pPr>
              <a:defRPr/>
            </a:pPr>
            <a:endParaRPr lang="de-DE" dirty="0"/>
          </a:p>
        </p:txBody>
      </p:sp>
      <p:sp>
        <p:nvSpPr>
          <p:cNvPr id="4" name="Datumsplatzhalter 3"/>
          <p:cNvSpPr>
            <a:spLocks noGrp="1"/>
          </p:cNvSpPr>
          <p:nvPr>
            <p:ph type="dt"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16E64F98-55E4-4181-B40C-5B4291371D7A}" type="datetime2">
              <a:rPr kumimoji="0" lang="de-DE" sz="1000" b="0" i="0" u="none" strike="noStrike" kern="1200" cap="none" spc="0" normalizeH="0" baseline="0" noProof="0" smtClean="0">
                <a:ln>
                  <a:noFill/>
                </a:ln>
                <a:solidFill>
                  <a:srgbClr val="3333C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Dienstag, 13. November 2018</a:t>
            </a:fld>
            <a:endParaRPr kumimoji="0" lang="de-DE" sz="1000" b="0" i="0" u="none" strike="noStrike" kern="1200" cap="none" spc="0" normalizeH="0" baseline="0" noProof="0" dirty="0">
              <a:ln>
                <a:noFill/>
              </a:ln>
              <a:solidFill>
                <a:srgbClr val="3333CC"/>
              </a:solidFill>
              <a:effectLst/>
              <a:uLnTx/>
              <a:uFillTx/>
              <a:latin typeface="Arial"/>
              <a:ea typeface="+mn-ea"/>
              <a:cs typeface="+mn-cs"/>
            </a:endParaRPr>
          </a:p>
        </p:txBody>
      </p:sp>
      <p:sp>
        <p:nvSpPr>
          <p:cNvPr id="5" name="Fußzeilenplatzhalt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200" b="1" i="0" u="none" strike="noStrike" kern="1200" cap="none" spc="0" normalizeH="0" baseline="0" noProof="0" dirty="0" smtClean="0">
                <a:ln>
                  <a:noFill/>
                </a:ln>
                <a:solidFill>
                  <a:srgbClr val="244894"/>
                </a:solidFill>
                <a:effectLst/>
                <a:uLnTx/>
                <a:uFillTx/>
                <a:latin typeface="Arial"/>
                <a:ea typeface="+mn-ea"/>
                <a:cs typeface="+mn-cs"/>
              </a:rPr>
              <a:t>Hessisches Kultusministerium</a:t>
            </a:r>
            <a:endParaRPr kumimoji="0" lang="de-DE" sz="1200" b="1" i="0" u="none" strike="noStrike" kern="1200" cap="none" spc="0" normalizeH="0" baseline="0" noProof="0" dirty="0">
              <a:ln>
                <a:noFill/>
              </a:ln>
              <a:solidFill>
                <a:srgbClr val="244894"/>
              </a:solidFill>
              <a:effectLst/>
              <a:uLnTx/>
              <a:uFillTx/>
              <a:latin typeface="Arial"/>
              <a:ea typeface="+mn-ea"/>
              <a:cs typeface="+mn-cs"/>
            </a:endParaRPr>
          </a:p>
        </p:txBody>
      </p:sp>
      <p:sp>
        <p:nvSpPr>
          <p:cNvPr id="6" name="Rectangle 2"/>
          <p:cNvSpPr txBox="1">
            <a:spLocks noChangeArrowheads="1"/>
          </p:cNvSpPr>
          <p:nvPr/>
        </p:nvSpPr>
        <p:spPr bwMode="auto">
          <a:xfrm>
            <a:off x="533400" y="838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fontAlgn="base" hangingPunct="0">
              <a:spcBef>
                <a:spcPct val="0"/>
              </a:spcBef>
              <a:spcAft>
                <a:spcPct val="0"/>
              </a:spcAft>
              <a:defRPr sz="2400" b="1">
                <a:solidFill>
                  <a:srgbClr val="244894"/>
                </a:solidFill>
                <a:latin typeface="+mj-lt"/>
                <a:ea typeface="+mj-ea"/>
                <a:cs typeface="+mj-cs"/>
              </a:defRPr>
            </a:lvl1pPr>
            <a:lvl2pPr algn="l" rtl="0" eaLnBrk="0" fontAlgn="base" hangingPunct="0">
              <a:spcBef>
                <a:spcPct val="0"/>
              </a:spcBef>
              <a:spcAft>
                <a:spcPct val="0"/>
              </a:spcAft>
              <a:defRPr sz="2400" b="1">
                <a:solidFill>
                  <a:srgbClr val="244894"/>
                </a:solidFill>
                <a:latin typeface="Arial" charset="0"/>
              </a:defRPr>
            </a:lvl2pPr>
            <a:lvl3pPr algn="l" rtl="0" eaLnBrk="0" fontAlgn="base" hangingPunct="0">
              <a:spcBef>
                <a:spcPct val="0"/>
              </a:spcBef>
              <a:spcAft>
                <a:spcPct val="0"/>
              </a:spcAft>
              <a:defRPr sz="2400" b="1">
                <a:solidFill>
                  <a:srgbClr val="244894"/>
                </a:solidFill>
                <a:latin typeface="Arial" charset="0"/>
              </a:defRPr>
            </a:lvl3pPr>
            <a:lvl4pPr algn="l" rtl="0" eaLnBrk="0" fontAlgn="base" hangingPunct="0">
              <a:spcBef>
                <a:spcPct val="0"/>
              </a:spcBef>
              <a:spcAft>
                <a:spcPct val="0"/>
              </a:spcAft>
              <a:defRPr sz="2400" b="1">
                <a:solidFill>
                  <a:srgbClr val="244894"/>
                </a:solidFill>
                <a:latin typeface="Arial" charset="0"/>
              </a:defRPr>
            </a:lvl4pPr>
            <a:lvl5pPr algn="l" rtl="0" eaLnBrk="0" fontAlgn="base" hangingPunct="0">
              <a:spcBef>
                <a:spcPct val="0"/>
              </a:spcBef>
              <a:spcAft>
                <a:spcPct val="0"/>
              </a:spcAft>
              <a:defRPr sz="2400" b="1">
                <a:solidFill>
                  <a:srgbClr val="244894"/>
                </a:solidFill>
                <a:latin typeface="Arial" charset="0"/>
              </a:defRPr>
            </a:lvl5pPr>
            <a:lvl6pPr marL="457200" algn="l" rtl="0" fontAlgn="base">
              <a:spcBef>
                <a:spcPct val="0"/>
              </a:spcBef>
              <a:spcAft>
                <a:spcPct val="0"/>
              </a:spcAft>
              <a:defRPr sz="2400" b="1">
                <a:solidFill>
                  <a:srgbClr val="244894"/>
                </a:solidFill>
                <a:latin typeface="Arial" charset="0"/>
              </a:defRPr>
            </a:lvl6pPr>
            <a:lvl7pPr marL="914400" algn="l" rtl="0" fontAlgn="base">
              <a:spcBef>
                <a:spcPct val="0"/>
              </a:spcBef>
              <a:spcAft>
                <a:spcPct val="0"/>
              </a:spcAft>
              <a:defRPr sz="2400" b="1">
                <a:solidFill>
                  <a:srgbClr val="244894"/>
                </a:solidFill>
                <a:latin typeface="Arial" charset="0"/>
              </a:defRPr>
            </a:lvl7pPr>
            <a:lvl8pPr marL="1371600" algn="l" rtl="0" fontAlgn="base">
              <a:spcBef>
                <a:spcPct val="0"/>
              </a:spcBef>
              <a:spcAft>
                <a:spcPct val="0"/>
              </a:spcAft>
              <a:defRPr sz="2400" b="1">
                <a:solidFill>
                  <a:srgbClr val="244894"/>
                </a:solidFill>
                <a:latin typeface="Arial" charset="0"/>
              </a:defRPr>
            </a:lvl8pPr>
            <a:lvl9pPr marL="1828800" algn="l" rtl="0" fontAlgn="base">
              <a:spcBef>
                <a:spcPct val="0"/>
              </a:spcBef>
              <a:spcAft>
                <a:spcPct val="0"/>
              </a:spcAft>
              <a:defRPr sz="2400" b="1">
                <a:solidFill>
                  <a:srgbClr val="244894"/>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0" cap="none" spc="0" normalizeH="0" baseline="0" noProof="0" dirty="0" smtClean="0">
                <a:ln>
                  <a:noFill/>
                </a:ln>
                <a:solidFill>
                  <a:srgbClr val="2D2DB9">
                    <a:lumMod val="75000"/>
                  </a:srgbClr>
                </a:solidFill>
                <a:effectLst/>
                <a:uLnTx/>
                <a:uFillTx/>
                <a:latin typeface="Arial"/>
                <a:ea typeface="+mj-ea"/>
                <a:cs typeface="+mj-cs"/>
              </a:rPr>
              <a:t>Schulform verbundene Haupt- und Realschule</a:t>
            </a:r>
            <a:endParaRPr kumimoji="0" lang="de-DE" altLang="de-DE" sz="2400" b="1" i="0" u="none" strike="noStrike" kern="0" cap="none" spc="0" normalizeH="0" baseline="0" noProof="0" dirty="0" smtClean="0">
              <a:ln>
                <a:noFill/>
              </a:ln>
              <a:solidFill>
                <a:srgbClr val="2D2DB9">
                  <a:lumMod val="75000"/>
                </a:srgbClr>
              </a:solidFill>
              <a:effectLst/>
              <a:uLnTx/>
              <a:uFillTx/>
              <a:latin typeface="Arial"/>
              <a:ea typeface="MS PGothic" pitchFamily="34" charset="-128"/>
              <a:cs typeface="Arial" charset="0"/>
            </a:endParaRPr>
          </a:p>
        </p:txBody>
      </p:sp>
    </p:spTree>
    <p:extLst>
      <p:ext uri="{BB962C8B-B14F-4D97-AF65-F5344CB8AC3E}">
        <p14:creationId xmlns:p14="http://schemas.microsoft.com/office/powerpoint/2010/main" val="21911341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Inhaltsplatzhalter 8"/>
          <p:cNvSpPr>
            <a:spLocks noGrp="1"/>
          </p:cNvSpPr>
          <p:nvPr>
            <p:ph idx="1"/>
          </p:nvPr>
        </p:nvSpPr>
        <p:spPr bwMode="auto">
          <a:xfrm>
            <a:off x="1619672" y="908720"/>
            <a:ext cx="5940660" cy="4684753"/>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spcBef>
                <a:spcPts val="0"/>
              </a:spcBef>
              <a:spcAft>
                <a:spcPts val="0"/>
              </a:spcAft>
              <a:buNone/>
            </a:pPr>
            <a:r>
              <a:rPr lang="de-DE" altLang="de-DE" sz="2800" b="1" dirty="0"/>
              <a:t>Haupt- und Realschule mit Förderstufe</a:t>
            </a:r>
            <a:r>
              <a:rPr lang="de-DE" altLang="de-DE" sz="3600" b="1" dirty="0"/>
              <a:t>	</a:t>
            </a:r>
            <a:r>
              <a:rPr lang="de-DE" altLang="de-DE" sz="1600" b="1" dirty="0"/>
              <a:t>			</a:t>
            </a:r>
          </a:p>
          <a:p>
            <a:pPr marL="0" indent="0">
              <a:spcBef>
                <a:spcPts val="0"/>
              </a:spcBef>
              <a:spcAft>
                <a:spcPts val="0"/>
              </a:spcAft>
              <a:buNone/>
            </a:pPr>
            <a:r>
              <a:rPr lang="de-DE" altLang="de-DE" sz="2400" b="1" dirty="0"/>
              <a:t>Emil </a:t>
            </a:r>
            <a:r>
              <a:rPr lang="de-DE" altLang="de-DE" sz="2400" b="1" dirty="0" smtClean="0"/>
              <a:t>– von- Behring- </a:t>
            </a:r>
            <a:r>
              <a:rPr lang="de-DE" altLang="de-DE" sz="2400" b="1" dirty="0"/>
              <a:t>Schule	</a:t>
            </a:r>
          </a:p>
          <a:p>
            <a:pPr marL="0" indent="0">
              <a:spcAft>
                <a:spcPts val="1200"/>
              </a:spcAft>
              <a:buNone/>
            </a:pPr>
            <a:endParaRPr lang="de-DE" altLang="de-DE" sz="2400" b="1" dirty="0"/>
          </a:p>
          <a:p>
            <a:pPr marL="0" indent="0">
              <a:spcAft>
                <a:spcPts val="1200"/>
              </a:spcAft>
              <a:buNone/>
            </a:pPr>
            <a:endParaRPr lang="de-DE" altLang="de-DE" sz="2400" b="1" dirty="0"/>
          </a:p>
          <a:p>
            <a:pPr marL="0" indent="0">
              <a:spcAft>
                <a:spcPts val="1200"/>
              </a:spcAft>
              <a:buNone/>
            </a:pPr>
            <a:endParaRPr lang="de-DE" altLang="de-DE" sz="2400" b="1" dirty="0"/>
          </a:p>
          <a:p>
            <a:pPr marL="0" indent="0" algn="r">
              <a:spcAft>
                <a:spcPts val="1200"/>
              </a:spcAft>
              <a:buNone/>
            </a:pPr>
            <a:endParaRPr lang="de-DE" altLang="de-DE" sz="2400" b="1" dirty="0"/>
          </a:p>
          <a:p>
            <a:pPr marL="0" indent="0">
              <a:spcBef>
                <a:spcPts val="2400"/>
              </a:spcBef>
              <a:spcAft>
                <a:spcPts val="1200"/>
              </a:spcAft>
              <a:buNone/>
            </a:pPr>
            <a:endParaRPr lang="de-DE" altLang="de-DE" sz="2400" b="1" dirty="0"/>
          </a:p>
        </p:txBody>
      </p:sp>
      <p:pic>
        <p:nvPicPr>
          <p:cNvPr id="6"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1700808"/>
            <a:ext cx="972108" cy="744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1276" y="2780930"/>
            <a:ext cx="3309542" cy="2941815"/>
          </a:xfrm>
          <a:prstGeom prst="rect">
            <a:avLst/>
          </a:prstGeom>
        </p:spPr>
      </p:pic>
    </p:spTree>
    <p:extLst>
      <p:ext uri="{BB962C8B-B14F-4D97-AF65-F5344CB8AC3E}">
        <p14:creationId xmlns:p14="http://schemas.microsoft.com/office/powerpoint/2010/main" val="6517862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1643207" y="2482397"/>
            <a:ext cx="5993319" cy="4082722"/>
          </a:xfrm>
          <a:prstGeom prst="rect">
            <a:avLst/>
          </a:prstGeom>
          <a:noFill/>
          <a:ln>
            <a:noFill/>
          </a:ln>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fontAlgn="base">
              <a:spcBef>
                <a:spcPct val="0"/>
              </a:spcBef>
              <a:spcAft>
                <a:spcPct val="0"/>
              </a:spcAft>
            </a:pPr>
            <a:endParaRPr lang="de-DE" sz="2400" b="1" dirty="0">
              <a:solidFill>
                <a:srgbClr val="FF0000"/>
              </a:solidFill>
            </a:endParaRPr>
          </a:p>
        </p:txBody>
      </p:sp>
      <p:sp>
        <p:nvSpPr>
          <p:cNvPr id="115715" name="Rectangle 3"/>
          <p:cNvSpPr>
            <a:spLocks noChangeArrowheads="1"/>
          </p:cNvSpPr>
          <p:nvPr/>
        </p:nvSpPr>
        <p:spPr bwMode="auto">
          <a:xfrm>
            <a:off x="4493164" y="2866798"/>
            <a:ext cx="1320975" cy="1354290"/>
          </a:xfrm>
          <a:prstGeom prst="rect">
            <a:avLst/>
          </a:prstGeom>
          <a:solidFill>
            <a:srgbClr val="0066CC"/>
          </a:solidFill>
          <a:ln w="12700">
            <a:solidFill>
              <a:schemeClr val="tx1"/>
            </a:solidFill>
            <a:miter lim="800000"/>
            <a:headEnd type="none" w="sm" len="sm"/>
            <a:tailEnd type="none" w="sm" len="sm"/>
          </a:ln>
          <a:effectLst/>
          <a:extLst/>
        </p:spPr>
        <p:txBody>
          <a:bodyPr wrap="none" anchor="t" anchorCtr="1"/>
          <a:lstStyle/>
          <a:p>
            <a:pPr algn="ctr" eaLnBrk="0" fontAlgn="base" hangingPunct="0">
              <a:spcBef>
                <a:spcPct val="0"/>
              </a:spcBef>
              <a:spcAft>
                <a:spcPct val="0"/>
              </a:spcAft>
              <a:defRPr/>
            </a:pPr>
            <a:endParaRPr lang="de-DE" sz="2000" b="1" dirty="0">
              <a:solidFill>
                <a:srgbClr val="FFFFFF"/>
              </a:solidFill>
            </a:endParaRPr>
          </a:p>
          <a:p>
            <a:pPr algn="ctr" eaLnBrk="0" fontAlgn="base" hangingPunct="0">
              <a:spcBef>
                <a:spcPct val="0"/>
              </a:spcBef>
              <a:spcAft>
                <a:spcPct val="0"/>
              </a:spcAft>
              <a:defRPr/>
            </a:pPr>
            <a:r>
              <a:rPr lang="de-DE" sz="2000" b="1" dirty="0">
                <a:solidFill>
                  <a:srgbClr val="FFFFFF"/>
                </a:solidFill>
              </a:rPr>
              <a:t>Realschul-</a:t>
            </a:r>
          </a:p>
          <a:p>
            <a:pPr algn="ctr" eaLnBrk="0" fontAlgn="base" hangingPunct="0">
              <a:spcBef>
                <a:spcPct val="0"/>
              </a:spcBef>
              <a:spcAft>
                <a:spcPct val="0"/>
              </a:spcAft>
              <a:defRPr/>
            </a:pPr>
            <a:r>
              <a:rPr lang="de-DE" sz="2000" b="1" dirty="0">
                <a:solidFill>
                  <a:srgbClr val="FFFFFF"/>
                </a:solidFill>
              </a:rPr>
              <a:t>zweig</a:t>
            </a:r>
          </a:p>
          <a:p>
            <a:pPr algn="ctr" eaLnBrk="0" fontAlgn="base" hangingPunct="0">
              <a:spcBef>
                <a:spcPct val="0"/>
              </a:spcBef>
              <a:spcAft>
                <a:spcPct val="0"/>
              </a:spcAft>
              <a:defRPr/>
            </a:pPr>
            <a:r>
              <a:rPr lang="de-DE" sz="1400" b="1" dirty="0">
                <a:solidFill>
                  <a:srgbClr val="FFFFFF"/>
                </a:solidFill>
              </a:rPr>
              <a:t> </a:t>
            </a:r>
          </a:p>
        </p:txBody>
      </p:sp>
      <p:sp>
        <p:nvSpPr>
          <p:cNvPr id="115716" name="Rectangle 4"/>
          <p:cNvSpPr>
            <a:spLocks noChangeArrowheads="1"/>
          </p:cNvSpPr>
          <p:nvPr/>
        </p:nvSpPr>
        <p:spPr bwMode="auto">
          <a:xfrm>
            <a:off x="2951820" y="3200442"/>
            <a:ext cx="1332148" cy="1020646"/>
          </a:xfrm>
          <a:prstGeom prst="rect">
            <a:avLst/>
          </a:prstGeom>
          <a:solidFill>
            <a:srgbClr val="FFC000"/>
          </a:solidFill>
          <a:ln w="12700">
            <a:solidFill>
              <a:schemeClr val="tx1"/>
            </a:solidFill>
            <a:miter lim="800000"/>
            <a:headEnd type="none" w="sm" len="sm"/>
            <a:tailEnd type="none" w="sm" len="sm"/>
          </a:ln>
          <a:effectLst/>
          <a:extLst/>
        </p:spPr>
        <p:txBody>
          <a:bodyPr wrap="none" anchor="t" anchorCtr="1"/>
          <a:lstStyle/>
          <a:p>
            <a:pPr algn="ctr" eaLnBrk="0" fontAlgn="base" hangingPunct="0">
              <a:spcBef>
                <a:spcPct val="0"/>
              </a:spcBef>
              <a:spcAft>
                <a:spcPct val="0"/>
              </a:spcAft>
              <a:defRPr/>
            </a:pPr>
            <a:r>
              <a:rPr lang="de-DE" b="1" dirty="0">
                <a:solidFill>
                  <a:srgbClr val="000000"/>
                </a:solidFill>
              </a:rPr>
              <a:t>Hauptschul-</a:t>
            </a:r>
          </a:p>
          <a:p>
            <a:pPr algn="ctr" eaLnBrk="0" fontAlgn="base" hangingPunct="0">
              <a:spcBef>
                <a:spcPct val="0"/>
              </a:spcBef>
              <a:spcAft>
                <a:spcPct val="0"/>
              </a:spcAft>
              <a:defRPr/>
            </a:pPr>
            <a:r>
              <a:rPr lang="de-DE" b="1" dirty="0">
                <a:solidFill>
                  <a:srgbClr val="000000"/>
                </a:solidFill>
              </a:rPr>
              <a:t>zweig</a:t>
            </a:r>
          </a:p>
        </p:txBody>
      </p:sp>
      <p:sp>
        <p:nvSpPr>
          <p:cNvPr id="29" name="Rectangle 2"/>
          <p:cNvSpPr txBox="1">
            <a:spLocks noChangeArrowheads="1"/>
          </p:cNvSpPr>
          <p:nvPr/>
        </p:nvSpPr>
        <p:spPr bwMode="auto">
          <a:xfrm>
            <a:off x="2033718" y="548681"/>
            <a:ext cx="5346594" cy="709315"/>
          </a:xfrm>
          <a:prstGeom prst="rect">
            <a:avLst/>
          </a:prstGeom>
          <a:noFill/>
          <a:ln>
            <a:noFill/>
          </a:ln>
          <a:extLst/>
        </p:spPr>
        <p:txBody>
          <a:bodyPr/>
          <a:lstStyle>
            <a:lvl1pPr eaLnBrk="0" hangingPunct="0">
              <a:defRPr sz="3200">
                <a:solidFill>
                  <a:schemeClr val="tx1"/>
                </a:solidFill>
                <a:latin typeface="Comic Sans MS" pitchFamily="66" charset="0"/>
              </a:defRPr>
            </a:lvl1pPr>
            <a:lvl2pPr marL="742950" indent="-285750" eaLnBrk="0" hangingPunct="0">
              <a:defRPr sz="3200">
                <a:solidFill>
                  <a:schemeClr val="tx1"/>
                </a:solidFill>
                <a:latin typeface="Comic Sans MS" pitchFamily="66" charset="0"/>
              </a:defRPr>
            </a:lvl2pPr>
            <a:lvl3pPr marL="1143000" indent="-228600" eaLnBrk="0" hangingPunct="0">
              <a:defRPr sz="3200">
                <a:solidFill>
                  <a:schemeClr val="tx1"/>
                </a:solidFill>
                <a:latin typeface="Comic Sans MS" pitchFamily="66" charset="0"/>
              </a:defRPr>
            </a:lvl3pPr>
            <a:lvl4pPr marL="1600200" indent="-228600" eaLnBrk="0" hangingPunct="0">
              <a:defRPr sz="3200">
                <a:solidFill>
                  <a:schemeClr val="tx1"/>
                </a:solidFill>
                <a:latin typeface="Comic Sans MS" pitchFamily="66" charset="0"/>
              </a:defRPr>
            </a:lvl4pPr>
            <a:lvl5pPr marL="2057400" indent="-228600" eaLnBrk="0" hangingPunct="0">
              <a:defRPr sz="3200">
                <a:solidFill>
                  <a:schemeClr val="tx1"/>
                </a:solidFill>
                <a:latin typeface="Comic Sans MS" pitchFamily="66" charset="0"/>
              </a:defRPr>
            </a:lvl5pPr>
            <a:lvl6pPr marL="2514600" indent="-228600" eaLnBrk="0" fontAlgn="base" hangingPunct="0">
              <a:spcBef>
                <a:spcPct val="20000"/>
              </a:spcBef>
              <a:spcAft>
                <a:spcPct val="0"/>
              </a:spcAft>
              <a:buChar char="•"/>
              <a:defRPr sz="3200">
                <a:solidFill>
                  <a:schemeClr val="tx1"/>
                </a:solidFill>
                <a:latin typeface="Comic Sans MS" pitchFamily="66" charset="0"/>
              </a:defRPr>
            </a:lvl6pPr>
            <a:lvl7pPr marL="2971800" indent="-228600" eaLnBrk="0" fontAlgn="base" hangingPunct="0">
              <a:spcBef>
                <a:spcPct val="20000"/>
              </a:spcBef>
              <a:spcAft>
                <a:spcPct val="0"/>
              </a:spcAft>
              <a:buChar char="•"/>
              <a:defRPr sz="3200">
                <a:solidFill>
                  <a:schemeClr val="tx1"/>
                </a:solidFill>
                <a:latin typeface="Comic Sans MS" pitchFamily="66" charset="0"/>
              </a:defRPr>
            </a:lvl7pPr>
            <a:lvl8pPr marL="3429000" indent="-228600" eaLnBrk="0" fontAlgn="base" hangingPunct="0">
              <a:spcBef>
                <a:spcPct val="20000"/>
              </a:spcBef>
              <a:spcAft>
                <a:spcPct val="0"/>
              </a:spcAft>
              <a:buChar char="•"/>
              <a:defRPr sz="3200">
                <a:solidFill>
                  <a:schemeClr val="tx1"/>
                </a:solidFill>
                <a:latin typeface="Comic Sans MS" pitchFamily="66" charset="0"/>
              </a:defRPr>
            </a:lvl8pPr>
            <a:lvl9pPr marL="3886200" indent="-228600" eaLnBrk="0" fontAlgn="base" hangingPunct="0">
              <a:spcBef>
                <a:spcPct val="20000"/>
              </a:spcBef>
              <a:spcAft>
                <a:spcPct val="0"/>
              </a:spcAft>
              <a:buChar char="•"/>
              <a:defRPr sz="3200">
                <a:solidFill>
                  <a:schemeClr val="tx1"/>
                </a:solidFill>
                <a:latin typeface="Comic Sans MS" pitchFamily="66" charset="0"/>
              </a:defRPr>
            </a:lvl9pPr>
          </a:lstStyle>
          <a:p>
            <a:pPr algn="ctr" eaLnBrk="1" fontAlgn="base" hangingPunct="1">
              <a:spcBef>
                <a:spcPct val="20000"/>
              </a:spcBef>
              <a:spcAft>
                <a:spcPct val="0"/>
              </a:spcAft>
              <a:defRPr/>
            </a:pPr>
            <a:r>
              <a:rPr lang="de-DE" sz="3600" b="1" dirty="0">
                <a:solidFill>
                  <a:srgbClr val="000000"/>
                </a:solidFill>
                <a:latin typeface="Arial" panose="020B0604020202020204" pitchFamily="34" charset="0"/>
                <a:cs typeface="Arial" panose="020B0604020202020204" pitchFamily="34" charset="0"/>
              </a:rPr>
              <a:t>Emil-von-Behring-Schule</a:t>
            </a:r>
          </a:p>
        </p:txBody>
      </p:sp>
      <p:sp>
        <p:nvSpPr>
          <p:cNvPr id="17" name="Rectangle 8"/>
          <p:cNvSpPr>
            <a:spLocks noChangeArrowheads="1"/>
          </p:cNvSpPr>
          <p:nvPr/>
        </p:nvSpPr>
        <p:spPr bwMode="auto">
          <a:xfrm>
            <a:off x="2951820" y="4340683"/>
            <a:ext cx="2862318" cy="600487"/>
          </a:xfrm>
          <a:prstGeom prst="rect">
            <a:avLst/>
          </a:prstGeom>
          <a:solidFill>
            <a:srgbClr val="3399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defRPr/>
            </a:pPr>
            <a:r>
              <a:rPr lang="de-DE" sz="2000" b="1" dirty="0">
                <a:solidFill>
                  <a:srgbClr val="000000"/>
                </a:solidFill>
              </a:rPr>
              <a:t>Förderstufe</a:t>
            </a:r>
          </a:p>
        </p:txBody>
      </p:sp>
      <p:sp>
        <p:nvSpPr>
          <p:cNvPr id="50" name="Text Box 9"/>
          <p:cNvSpPr txBox="1">
            <a:spLocks noChangeArrowheads="1"/>
          </p:cNvSpPr>
          <p:nvPr/>
        </p:nvSpPr>
        <p:spPr bwMode="auto">
          <a:xfrm>
            <a:off x="1495608" y="1772816"/>
            <a:ext cx="5995112" cy="935638"/>
          </a:xfrm>
          <a:prstGeom prst="rect">
            <a:avLst/>
          </a:prstGeom>
          <a:solidFill>
            <a:schemeClr val="bg1"/>
          </a:solidFill>
          <a:ln w="12700">
            <a:solidFill>
              <a:schemeClr val="tx1"/>
            </a:solidFill>
            <a:miter lim="800000"/>
            <a:headEnd/>
            <a:tailEnd/>
          </a:ln>
          <a:effectLst/>
          <a:extLst/>
        </p:spPr>
        <p:txBody>
          <a:bodyPr wrap="square" lIns="36000" tIns="36000" rIns="36000" bIns="36000" anchor="b" anchorCtr="1">
            <a:noAutofit/>
          </a:bodyPr>
          <a:lstStyle>
            <a:lvl1pPr>
              <a:defRPr sz="3200">
                <a:solidFill>
                  <a:schemeClr val="tx1"/>
                </a:solidFill>
                <a:latin typeface="Comic Sans MS" pitchFamily="66" charset="0"/>
              </a:defRPr>
            </a:lvl1pPr>
            <a:lvl2pPr marL="742950" indent="-285750">
              <a:defRPr sz="3200">
                <a:solidFill>
                  <a:schemeClr val="tx1"/>
                </a:solidFill>
                <a:latin typeface="Comic Sans MS" pitchFamily="66" charset="0"/>
              </a:defRPr>
            </a:lvl2pPr>
            <a:lvl3pPr marL="1143000" indent="-228600">
              <a:defRPr sz="3200">
                <a:solidFill>
                  <a:schemeClr val="tx1"/>
                </a:solidFill>
                <a:latin typeface="Comic Sans MS" pitchFamily="66" charset="0"/>
              </a:defRPr>
            </a:lvl3pPr>
            <a:lvl4pPr marL="1600200" indent="-228600">
              <a:defRPr sz="3200">
                <a:solidFill>
                  <a:schemeClr val="tx1"/>
                </a:solidFill>
                <a:latin typeface="Comic Sans MS" pitchFamily="66" charset="0"/>
              </a:defRPr>
            </a:lvl4pPr>
            <a:lvl5pPr marL="2057400" indent="-228600">
              <a:defRPr sz="3200">
                <a:solidFill>
                  <a:schemeClr val="tx1"/>
                </a:solidFill>
                <a:latin typeface="Comic Sans MS" pitchFamily="66" charset="0"/>
              </a:defRPr>
            </a:lvl5pPr>
            <a:lvl6pPr marL="2514600" indent="-228600" fontAlgn="base">
              <a:spcBef>
                <a:spcPct val="0"/>
              </a:spcBef>
              <a:spcAft>
                <a:spcPct val="0"/>
              </a:spcAft>
              <a:defRPr sz="3200">
                <a:solidFill>
                  <a:schemeClr val="tx1"/>
                </a:solidFill>
                <a:latin typeface="Comic Sans MS" pitchFamily="66" charset="0"/>
              </a:defRPr>
            </a:lvl6pPr>
            <a:lvl7pPr marL="2971800" indent="-228600" fontAlgn="base">
              <a:spcBef>
                <a:spcPct val="0"/>
              </a:spcBef>
              <a:spcAft>
                <a:spcPct val="0"/>
              </a:spcAft>
              <a:defRPr sz="3200">
                <a:solidFill>
                  <a:schemeClr val="tx1"/>
                </a:solidFill>
                <a:latin typeface="Comic Sans MS" pitchFamily="66" charset="0"/>
              </a:defRPr>
            </a:lvl7pPr>
            <a:lvl8pPr marL="3429000" indent="-228600" fontAlgn="base">
              <a:spcBef>
                <a:spcPct val="0"/>
              </a:spcBef>
              <a:spcAft>
                <a:spcPct val="0"/>
              </a:spcAft>
              <a:defRPr sz="3200">
                <a:solidFill>
                  <a:schemeClr val="tx1"/>
                </a:solidFill>
                <a:latin typeface="Comic Sans MS" pitchFamily="66" charset="0"/>
              </a:defRPr>
            </a:lvl8pPr>
            <a:lvl9pPr marL="3886200" indent="-228600" fontAlgn="base">
              <a:spcBef>
                <a:spcPct val="0"/>
              </a:spcBef>
              <a:spcAft>
                <a:spcPct val="0"/>
              </a:spcAft>
              <a:defRPr sz="3200">
                <a:solidFill>
                  <a:schemeClr val="tx1"/>
                </a:solidFill>
                <a:latin typeface="Comic Sans MS" pitchFamily="66" charset="0"/>
              </a:defRPr>
            </a:lvl9pPr>
          </a:lstStyle>
          <a:p>
            <a:pPr algn="ctr" eaLnBrk="0" fontAlgn="base" hangingPunct="0">
              <a:spcBef>
                <a:spcPct val="0"/>
              </a:spcBef>
              <a:spcAft>
                <a:spcPct val="0"/>
              </a:spcAft>
              <a:defRPr/>
            </a:pPr>
            <a:r>
              <a:rPr lang="de-DE" sz="2400" b="1" dirty="0">
                <a:solidFill>
                  <a:srgbClr val="000000"/>
                </a:solidFill>
                <a:latin typeface="Arial"/>
              </a:rPr>
              <a:t>Berufliche Bildung/Studium</a:t>
            </a:r>
          </a:p>
          <a:p>
            <a:pPr algn="ctr" eaLnBrk="0" fontAlgn="base" hangingPunct="0">
              <a:spcBef>
                <a:spcPct val="0"/>
              </a:spcBef>
              <a:spcAft>
                <a:spcPct val="0"/>
              </a:spcAft>
              <a:defRPr/>
            </a:pPr>
            <a:endParaRPr lang="de-DE" sz="1200" b="1" dirty="0">
              <a:solidFill>
                <a:srgbClr val="000000"/>
              </a:solidFill>
              <a:latin typeface="Arial"/>
            </a:endParaRPr>
          </a:p>
        </p:txBody>
      </p:sp>
      <p:sp>
        <p:nvSpPr>
          <p:cNvPr id="11" name="Rechteck 10"/>
          <p:cNvSpPr/>
          <p:nvPr/>
        </p:nvSpPr>
        <p:spPr>
          <a:xfrm>
            <a:off x="2951820" y="5085184"/>
            <a:ext cx="2862318" cy="1308214"/>
          </a:xfrm>
          <a:prstGeom prst="rect">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b="1" dirty="0">
                <a:solidFill>
                  <a:srgbClr val="000000"/>
                </a:solidFill>
              </a:rPr>
              <a:t>Grundschule</a:t>
            </a:r>
          </a:p>
        </p:txBody>
      </p:sp>
    </p:spTree>
    <p:extLst>
      <p:ext uri="{BB962C8B-B14F-4D97-AF65-F5344CB8AC3E}">
        <p14:creationId xmlns:p14="http://schemas.microsoft.com/office/powerpoint/2010/main" val="164006687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p:txBody>
          <a:bodyPr/>
          <a:lstStyle/>
          <a:p>
            <a:pPr>
              <a:defRPr/>
            </a:pPr>
            <a:r>
              <a:rPr lang="de-DE" altLang="de-DE" dirty="0" smtClean="0">
                <a:solidFill>
                  <a:schemeClr val="accent6">
                    <a:lumMod val="75000"/>
                  </a:schemeClr>
                </a:solidFill>
                <a:ea typeface="MS PGothic" pitchFamily="34" charset="-128"/>
                <a:cs typeface="Arial" charset="0"/>
              </a:rPr>
              <a:t>Inhalt</a:t>
            </a:r>
          </a:p>
        </p:txBody>
      </p:sp>
      <p:sp>
        <p:nvSpPr>
          <p:cNvPr id="5123" name="Inhaltsplatzhalter 2"/>
          <p:cNvSpPr>
            <a:spLocks noGrp="1"/>
          </p:cNvSpPr>
          <p:nvPr>
            <p:ph idx="1"/>
          </p:nvPr>
        </p:nvSpPr>
        <p:spPr/>
        <p:txBody>
          <a:bodyPr/>
          <a:lstStyle/>
          <a:p>
            <a:pPr marL="0" indent="0" eaLnBrk="1" hangingPunct="1">
              <a:lnSpc>
                <a:spcPct val="150000"/>
              </a:lnSpc>
              <a:spcAft>
                <a:spcPts val="600"/>
              </a:spcAft>
              <a:buClr>
                <a:schemeClr val="tx2"/>
              </a:buClr>
              <a:defRPr/>
            </a:pPr>
            <a:r>
              <a:rPr lang="de-DE" altLang="de-DE" sz="2000" b="1" dirty="0" smtClean="0">
                <a:solidFill>
                  <a:schemeClr val="accent6">
                    <a:lumMod val="75000"/>
                  </a:schemeClr>
                </a:solidFill>
                <a:ea typeface="MS PGothic" pitchFamily="34" charset="-128"/>
                <a:cs typeface="Arial" charset="0"/>
              </a:rPr>
              <a:t>Sie erhalten Informationen zu folgenden Fragen:</a:t>
            </a:r>
          </a:p>
          <a:p>
            <a:pPr eaLnBrk="1" hangingPunct="1">
              <a:lnSpc>
                <a:spcPct val="150000"/>
              </a:lnSpc>
              <a:spcAft>
                <a:spcPts val="600"/>
              </a:spcAft>
              <a:buClr>
                <a:schemeClr val="accent6">
                  <a:lumMod val="75000"/>
                </a:schemeClr>
              </a:buClr>
              <a:buFont typeface="Arial" panose="020B0604020202020204" pitchFamily="34" charset="0"/>
              <a:buChar char="•"/>
              <a:defRPr/>
            </a:pPr>
            <a:r>
              <a:rPr lang="de-DE" altLang="de-DE" sz="2000" dirty="0" smtClean="0">
                <a:solidFill>
                  <a:schemeClr val="accent6">
                    <a:lumMod val="75000"/>
                  </a:schemeClr>
                </a:solidFill>
                <a:ea typeface="MS PGothic" pitchFamily="34" charset="-128"/>
                <a:cs typeface="Arial" charset="0"/>
              </a:rPr>
              <a:t>Welche </a:t>
            </a:r>
            <a:r>
              <a:rPr lang="de-DE" altLang="de-DE" sz="2000" b="1" dirty="0" smtClean="0">
                <a:solidFill>
                  <a:srgbClr val="FF0000"/>
                </a:solidFill>
                <a:ea typeface="MS PGothic" pitchFamily="34" charset="-128"/>
                <a:cs typeface="Arial" charset="0"/>
              </a:rPr>
              <a:t>Rechte</a:t>
            </a:r>
            <a:r>
              <a:rPr lang="de-DE" altLang="de-DE" sz="2000" dirty="0" smtClean="0">
                <a:solidFill>
                  <a:schemeClr val="accent6">
                    <a:lumMod val="75000"/>
                  </a:schemeClr>
                </a:solidFill>
                <a:ea typeface="MS PGothic" pitchFamily="34" charset="-128"/>
                <a:cs typeface="Arial" charset="0"/>
              </a:rPr>
              <a:t> haben Sie als Eltern bei der Wahl des weiterführenden Bildungsganges?</a:t>
            </a:r>
          </a:p>
          <a:p>
            <a:pPr eaLnBrk="1" hangingPunct="1">
              <a:lnSpc>
                <a:spcPct val="150000"/>
              </a:lnSpc>
              <a:spcAft>
                <a:spcPts val="600"/>
              </a:spcAft>
              <a:buClr>
                <a:schemeClr val="accent6">
                  <a:lumMod val="75000"/>
                </a:schemeClr>
              </a:buClr>
              <a:buFont typeface="Arial" panose="020B0604020202020204" pitchFamily="34" charset="0"/>
              <a:buChar char="•"/>
              <a:defRPr/>
            </a:pPr>
            <a:r>
              <a:rPr lang="de-DE" altLang="de-DE" sz="2000" dirty="0" smtClean="0">
                <a:solidFill>
                  <a:schemeClr val="accent6">
                    <a:lumMod val="75000"/>
                  </a:schemeClr>
                </a:solidFill>
                <a:ea typeface="MS PGothic" pitchFamily="34" charset="-128"/>
                <a:cs typeface="Arial" charset="0"/>
              </a:rPr>
              <a:t>Wie  ist das </a:t>
            </a:r>
            <a:r>
              <a:rPr lang="de-DE" altLang="de-DE" sz="2000" b="1" dirty="0" smtClean="0">
                <a:solidFill>
                  <a:srgbClr val="FF0000"/>
                </a:solidFill>
                <a:ea typeface="MS PGothic" pitchFamily="34" charset="-128"/>
                <a:cs typeface="Arial" charset="0"/>
              </a:rPr>
              <a:t>Verfahren</a:t>
            </a:r>
            <a:r>
              <a:rPr lang="de-DE" altLang="de-DE" sz="2000" dirty="0" smtClean="0">
                <a:solidFill>
                  <a:schemeClr val="accent6">
                    <a:lumMod val="75000"/>
                  </a:schemeClr>
                </a:solidFill>
                <a:ea typeface="MS PGothic" pitchFamily="34" charset="-128"/>
                <a:cs typeface="Arial" charset="0"/>
              </a:rPr>
              <a:t> für die Wahl des weiterführenden Bildungsganges ausgestaltet?</a:t>
            </a:r>
          </a:p>
          <a:p>
            <a:pPr eaLnBrk="1" hangingPunct="1">
              <a:lnSpc>
                <a:spcPct val="150000"/>
              </a:lnSpc>
              <a:spcAft>
                <a:spcPts val="600"/>
              </a:spcAft>
              <a:buClr>
                <a:schemeClr val="accent6">
                  <a:lumMod val="75000"/>
                </a:schemeClr>
              </a:buClr>
              <a:buFont typeface="Arial" panose="020B0604020202020204" pitchFamily="34" charset="0"/>
              <a:buChar char="•"/>
              <a:defRPr/>
            </a:pPr>
            <a:r>
              <a:rPr lang="de-DE" altLang="de-DE" sz="2000" dirty="0" smtClean="0">
                <a:solidFill>
                  <a:schemeClr val="accent6">
                    <a:lumMod val="75000"/>
                  </a:schemeClr>
                </a:solidFill>
                <a:ea typeface="MS PGothic" pitchFamily="34" charset="-128"/>
                <a:cs typeface="Arial" charset="0"/>
              </a:rPr>
              <a:t>Welche </a:t>
            </a:r>
            <a:r>
              <a:rPr lang="de-DE" altLang="de-DE" sz="2000" b="1" dirty="0" smtClean="0">
                <a:solidFill>
                  <a:srgbClr val="FF0000"/>
                </a:solidFill>
                <a:ea typeface="MS PGothic" pitchFamily="34" charset="-128"/>
                <a:cs typeface="Arial" charset="0"/>
              </a:rPr>
              <a:t>Besonderheiten</a:t>
            </a:r>
            <a:r>
              <a:rPr lang="de-DE" altLang="de-DE" sz="2000" dirty="0" smtClean="0">
                <a:solidFill>
                  <a:schemeClr val="accent6">
                    <a:lumMod val="75000"/>
                  </a:schemeClr>
                </a:solidFill>
                <a:ea typeface="MS PGothic" pitchFamily="34" charset="-128"/>
                <a:cs typeface="Arial" charset="0"/>
              </a:rPr>
              <a:t> </a:t>
            </a:r>
            <a:r>
              <a:rPr lang="de-DE" altLang="de-DE" sz="2000" dirty="0" smtClean="0">
                <a:solidFill>
                  <a:schemeClr val="accent6">
                    <a:lumMod val="75000"/>
                  </a:schemeClr>
                </a:solidFill>
                <a:ea typeface="MS PGothic" pitchFamily="34" charset="-128"/>
                <a:cs typeface="Arial" charset="0"/>
              </a:rPr>
              <a:t>haben:</a:t>
            </a:r>
          </a:p>
          <a:p>
            <a:pPr eaLnBrk="1" hangingPunct="1">
              <a:lnSpc>
                <a:spcPct val="100000"/>
              </a:lnSpc>
              <a:spcAft>
                <a:spcPts val="0"/>
              </a:spcAft>
              <a:buClr>
                <a:schemeClr val="accent6">
                  <a:lumMod val="75000"/>
                </a:schemeClr>
              </a:buClr>
              <a:buFont typeface="Arial" panose="020B0604020202020204" pitchFamily="34" charset="0"/>
              <a:buChar char="•"/>
              <a:defRPr/>
            </a:pPr>
            <a:r>
              <a:rPr lang="de-DE" altLang="de-DE" sz="2000" dirty="0" smtClean="0">
                <a:solidFill>
                  <a:srgbClr val="FF0000"/>
                </a:solidFill>
                <a:ea typeface="MS PGothic" pitchFamily="34" charset="-128"/>
                <a:cs typeface="Arial" charset="0"/>
              </a:rPr>
              <a:t>die </a:t>
            </a:r>
            <a:r>
              <a:rPr lang="de-DE" altLang="de-DE" sz="2000" dirty="0" smtClean="0">
                <a:solidFill>
                  <a:srgbClr val="FF0000"/>
                </a:solidFill>
                <a:ea typeface="MS PGothic" pitchFamily="34" charset="-128"/>
                <a:cs typeface="Arial" charset="0"/>
              </a:rPr>
              <a:t>Bildungsgänge </a:t>
            </a:r>
            <a:endParaRPr lang="de-DE" altLang="de-DE" sz="2000" dirty="0" smtClean="0">
              <a:solidFill>
                <a:srgbClr val="FF0000"/>
              </a:solidFill>
              <a:ea typeface="MS PGothic" pitchFamily="34" charset="-128"/>
              <a:cs typeface="Arial" charset="0"/>
            </a:endParaRPr>
          </a:p>
          <a:p>
            <a:pPr eaLnBrk="1" hangingPunct="1">
              <a:lnSpc>
                <a:spcPct val="100000"/>
              </a:lnSpc>
              <a:spcAft>
                <a:spcPts val="0"/>
              </a:spcAft>
              <a:buClr>
                <a:schemeClr val="accent6">
                  <a:lumMod val="75000"/>
                </a:schemeClr>
              </a:buClr>
              <a:buFont typeface="Arial" panose="020B0604020202020204" pitchFamily="34" charset="0"/>
              <a:buChar char="•"/>
              <a:defRPr/>
            </a:pPr>
            <a:r>
              <a:rPr lang="de-DE" altLang="de-DE" sz="2000" dirty="0" smtClean="0">
                <a:solidFill>
                  <a:srgbClr val="FF0000"/>
                </a:solidFill>
                <a:ea typeface="MS PGothic" pitchFamily="34" charset="-128"/>
                <a:cs typeface="Arial" charset="0"/>
              </a:rPr>
              <a:t>die Schulformen und </a:t>
            </a:r>
          </a:p>
          <a:p>
            <a:pPr eaLnBrk="1" hangingPunct="1">
              <a:lnSpc>
                <a:spcPct val="100000"/>
              </a:lnSpc>
              <a:spcAft>
                <a:spcPts val="0"/>
              </a:spcAft>
              <a:buClr>
                <a:schemeClr val="accent6">
                  <a:lumMod val="75000"/>
                </a:schemeClr>
              </a:buClr>
              <a:buFont typeface="Arial" panose="020B0604020202020204" pitchFamily="34" charset="0"/>
              <a:buChar char="•"/>
              <a:defRPr/>
            </a:pPr>
            <a:r>
              <a:rPr lang="de-DE" altLang="de-DE" sz="2000" dirty="0" smtClean="0">
                <a:solidFill>
                  <a:srgbClr val="FF0000"/>
                </a:solidFill>
                <a:ea typeface="MS PGothic" pitchFamily="34" charset="-128"/>
                <a:cs typeface="Arial" charset="0"/>
              </a:rPr>
              <a:t>die örtlichen weiterführenden </a:t>
            </a:r>
            <a:r>
              <a:rPr lang="de-DE" altLang="de-DE" sz="2000" dirty="0" smtClean="0">
                <a:solidFill>
                  <a:srgbClr val="FF0000"/>
                </a:solidFill>
                <a:ea typeface="MS PGothic" pitchFamily="34" charset="-128"/>
                <a:cs typeface="Arial" charset="0"/>
              </a:rPr>
              <a:t>Schulen?</a:t>
            </a:r>
          </a:p>
        </p:txBody>
      </p:sp>
      <p:sp>
        <p:nvSpPr>
          <p:cNvPr id="4" name="Datumsplatzhalter 3"/>
          <p:cNvSpPr>
            <a:spLocks noGrp="1"/>
          </p:cNvSpPr>
          <p:nvPr>
            <p:ph type="dt"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28FAD278-A9C7-4686-88A6-BD1EDC39DE5F}" type="datetime2">
              <a:rPr kumimoji="0" lang="de-DE" sz="1000" b="0" i="0" u="none" strike="noStrike" kern="1200" cap="none" spc="0" normalizeH="0" baseline="0" noProof="0" smtClean="0">
                <a:ln>
                  <a:noFill/>
                </a:ln>
                <a:solidFill>
                  <a:srgbClr val="3333C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Dienstag, 13. November 2018</a:t>
            </a:fld>
            <a:endParaRPr kumimoji="0" lang="de-DE" sz="1000" b="0" i="0" u="none" strike="noStrike" kern="1200" cap="none" spc="0" normalizeH="0" baseline="0" noProof="0" dirty="0">
              <a:ln>
                <a:noFill/>
              </a:ln>
              <a:solidFill>
                <a:srgbClr val="3333CC"/>
              </a:solidFill>
              <a:effectLst/>
              <a:uLnTx/>
              <a:uFillTx/>
              <a:latin typeface="Arial"/>
              <a:ea typeface="+mn-ea"/>
              <a:cs typeface="+mn-cs"/>
            </a:endParaRPr>
          </a:p>
        </p:txBody>
      </p:sp>
      <p:sp>
        <p:nvSpPr>
          <p:cNvPr id="6" name="Fußzeilenplatzhalt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200" b="1" i="0" u="none" strike="noStrike" kern="1200" cap="none" spc="0" normalizeH="0" baseline="0" noProof="0">
                <a:ln>
                  <a:noFill/>
                </a:ln>
                <a:solidFill>
                  <a:srgbClr val="244894"/>
                </a:solidFill>
                <a:effectLst/>
                <a:uLnTx/>
                <a:uFillTx/>
                <a:latin typeface="Arial"/>
                <a:ea typeface="+mn-ea"/>
                <a:cs typeface="+mn-cs"/>
              </a:rPr>
              <a:t>Hessisches Kultusministerium</a:t>
            </a:r>
          </a:p>
        </p:txBody>
      </p:sp>
    </p:spTree>
    <p:extLst>
      <p:ext uri="{BB962C8B-B14F-4D97-AF65-F5344CB8AC3E}">
        <p14:creationId xmlns:p14="http://schemas.microsoft.com/office/powerpoint/2010/main" val="8021111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14"/>
          <p:cNvSpPr>
            <a:spLocks noGrp="1"/>
          </p:cNvSpPr>
          <p:nvPr>
            <p:ph idx="1"/>
          </p:nvPr>
        </p:nvSpPr>
        <p:spPr bwMode="auto">
          <a:xfrm>
            <a:off x="899592" y="2122254"/>
            <a:ext cx="7848872" cy="474213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defRPr/>
            </a:pPr>
            <a:r>
              <a:rPr lang="de-DE" altLang="de-DE" sz="2400" i="1" dirty="0">
                <a:solidFill>
                  <a:srgbClr val="000000"/>
                </a:solidFill>
                <a:latin typeface="Candara" pitchFamily="34" charset="0"/>
              </a:rPr>
              <a:t>Grund-, Haupt- und Realschule mit Förderstufe Marburg</a:t>
            </a:r>
          </a:p>
          <a:p>
            <a:pPr marL="0" indent="0">
              <a:buNone/>
              <a:defRPr/>
            </a:pPr>
            <a:r>
              <a:rPr lang="de-DE" altLang="de-DE" sz="2400" b="1" dirty="0">
                <a:solidFill>
                  <a:srgbClr val="000000"/>
                </a:solidFill>
                <a:latin typeface="Candara" pitchFamily="34" charset="0"/>
              </a:rPr>
              <a:t>Selbstständige Schule mit Großem Schulbudget</a:t>
            </a:r>
          </a:p>
          <a:p>
            <a:pPr>
              <a:buFont typeface="Arial" panose="020B0604020202020204" pitchFamily="34" charset="0"/>
              <a:buChar char="•"/>
              <a:defRPr/>
            </a:pPr>
            <a:r>
              <a:rPr lang="de-DE" altLang="de-DE" sz="2400" dirty="0">
                <a:solidFill>
                  <a:srgbClr val="000000"/>
                </a:solidFill>
              </a:rPr>
              <a:t>Schwerpunktklassen in den Bereichen Kunst, Musik und Gesundheit/Bewegung - Zertifikat „Gesunde Schule – </a:t>
            </a:r>
            <a:r>
              <a:rPr lang="de-DE" altLang="de-DE" sz="2400" dirty="0" smtClean="0">
                <a:solidFill>
                  <a:srgbClr val="000000"/>
                </a:solidFill>
              </a:rPr>
              <a:t>Bewegung“</a:t>
            </a:r>
            <a:endParaRPr lang="de-DE" altLang="de-DE" sz="2400" dirty="0">
              <a:solidFill>
                <a:srgbClr val="000000"/>
              </a:solidFill>
            </a:endParaRPr>
          </a:p>
          <a:p>
            <a:pPr>
              <a:buFont typeface="Arial" panose="020B0604020202020204" pitchFamily="34" charset="0"/>
              <a:buChar char="•"/>
              <a:defRPr/>
            </a:pPr>
            <a:r>
              <a:rPr lang="de-DE" sz="2400" dirty="0" smtClean="0">
                <a:solidFill>
                  <a:srgbClr val="000000"/>
                </a:solidFill>
              </a:rPr>
              <a:t>Lern- und Förderkonzept in Anlehnung an das „Churer Schulmodell“</a:t>
            </a:r>
            <a:endParaRPr lang="de-DE" sz="2400" dirty="0">
              <a:solidFill>
                <a:srgbClr val="000000"/>
              </a:solidFill>
            </a:endParaRPr>
          </a:p>
          <a:p>
            <a:pPr>
              <a:buFont typeface="Arial" panose="020B0604020202020204" pitchFamily="34" charset="0"/>
              <a:buChar char="•"/>
              <a:defRPr/>
            </a:pPr>
            <a:r>
              <a:rPr lang="de-DE" altLang="de-DE" sz="2400" dirty="0" smtClean="0">
                <a:solidFill>
                  <a:srgbClr val="000000"/>
                </a:solidFill>
              </a:rPr>
              <a:t>Systematisches </a:t>
            </a:r>
            <a:r>
              <a:rPr lang="de-DE" altLang="de-DE" sz="2400" dirty="0">
                <a:solidFill>
                  <a:srgbClr val="000000"/>
                </a:solidFill>
              </a:rPr>
              <a:t>Berufswahlkonzept</a:t>
            </a:r>
          </a:p>
          <a:p>
            <a:pPr>
              <a:buFont typeface="Arial" panose="020B0604020202020204" pitchFamily="34" charset="0"/>
              <a:buChar char="•"/>
              <a:defRPr/>
            </a:pPr>
            <a:r>
              <a:rPr lang="de-DE" altLang="de-DE" sz="2400" dirty="0">
                <a:solidFill>
                  <a:srgbClr val="000000"/>
                </a:solidFill>
              </a:rPr>
              <a:t>Ganztagsangebot Profil 1</a:t>
            </a:r>
          </a:p>
          <a:p>
            <a:pPr>
              <a:buFont typeface="Arial" panose="020B0604020202020204" pitchFamily="34" charset="0"/>
              <a:buChar char="•"/>
              <a:defRPr/>
            </a:pPr>
            <a:endParaRPr lang="de-DE" altLang="de-DE" sz="2400" dirty="0">
              <a:solidFill>
                <a:srgbClr val="000000"/>
              </a:solidFill>
            </a:endParaRPr>
          </a:p>
          <a:p>
            <a:pPr>
              <a:buFont typeface="Arial" panose="020B0604020202020204" pitchFamily="34" charset="0"/>
              <a:buChar char="•"/>
              <a:defRPr/>
            </a:pPr>
            <a:endParaRPr lang="de-DE" altLang="de-DE" sz="2400" dirty="0">
              <a:solidFill>
                <a:srgbClr val="000000"/>
              </a:solidFill>
            </a:endParaRPr>
          </a:p>
          <a:p>
            <a:pPr>
              <a:buFont typeface="Wingdings" pitchFamily="2" charset="2"/>
              <a:buNone/>
              <a:defRPr/>
            </a:pPr>
            <a:endParaRPr lang="de-DE" dirty="0" smtClean="0">
              <a:solidFill>
                <a:srgbClr val="000000"/>
              </a:solidFill>
              <a:latin typeface="Candara" pitchFamily="34" charset="0"/>
            </a:endParaRPr>
          </a:p>
          <a:p>
            <a:pPr>
              <a:defRPr/>
            </a:pPr>
            <a:endParaRPr lang="de-DE" altLang="de-DE" dirty="0">
              <a:solidFill>
                <a:srgbClr val="000000"/>
              </a:solidFill>
              <a:latin typeface="Candara" pitchFamily="34" charset="0"/>
            </a:endParaRPr>
          </a:p>
          <a:p>
            <a:pPr>
              <a:defRPr/>
            </a:pPr>
            <a:endParaRPr lang="de-DE" altLang="de-DE" dirty="0" smtClean="0"/>
          </a:p>
        </p:txBody>
      </p:sp>
      <p:sp>
        <p:nvSpPr>
          <p:cNvPr id="16" name="Rechteck 15"/>
          <p:cNvSpPr/>
          <p:nvPr/>
        </p:nvSpPr>
        <p:spPr>
          <a:xfrm>
            <a:off x="7056835" y="115890"/>
            <a:ext cx="809625" cy="1158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de-DE">
              <a:solidFill>
                <a:srgbClr val="FFFFFF"/>
              </a:solidFill>
            </a:endParaRPr>
          </a:p>
        </p:txBody>
      </p:sp>
      <p:pic>
        <p:nvPicPr>
          <p:cNvPr id="16389"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0142" y="695327"/>
            <a:ext cx="1116806" cy="85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0" name="Titel 13"/>
          <p:cNvSpPr>
            <a:spLocks noGrp="1"/>
          </p:cNvSpPr>
          <p:nvPr>
            <p:ph type="title"/>
          </p:nvPr>
        </p:nvSpPr>
        <p:spPr bwMode="auto">
          <a:xfrm>
            <a:off x="1475656" y="557213"/>
            <a:ext cx="5634757" cy="9937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altLang="de-DE" sz="3600" dirty="0"/>
              <a:t>Emil-von-Behring-Schule</a:t>
            </a:r>
            <a:br>
              <a:rPr lang="de-DE" altLang="de-DE" sz="3600" dirty="0"/>
            </a:br>
            <a:endParaRPr lang="de-DE" altLang="de-DE" sz="3200" dirty="0"/>
          </a:p>
        </p:txBody>
      </p:sp>
    </p:spTree>
    <p:extLst>
      <p:ext uri="{BB962C8B-B14F-4D97-AF65-F5344CB8AC3E}">
        <p14:creationId xmlns:p14="http://schemas.microsoft.com/office/powerpoint/2010/main" val="6972178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77276635-D5A9-465C-8963-F28AAEC7C5C2}" type="datetime2">
              <a:rPr kumimoji="0" lang="de-DE" sz="1000" b="0" i="0" u="none" strike="noStrike" kern="1200" cap="none" spc="0" normalizeH="0" baseline="0" noProof="0">
                <a:ln>
                  <a:noFill/>
                </a:ln>
                <a:solidFill>
                  <a:srgbClr val="3333C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Dienstag, 13. November 2018</a:t>
            </a:fld>
            <a:endParaRPr kumimoji="0" lang="de-DE" sz="1000" b="0" i="0" u="none" strike="noStrike" kern="1200" cap="none" spc="0" normalizeH="0" baseline="0" noProof="0" dirty="0">
              <a:ln>
                <a:noFill/>
              </a:ln>
              <a:solidFill>
                <a:srgbClr val="3333CC"/>
              </a:solidFill>
              <a:effectLst/>
              <a:uLnTx/>
              <a:uFillTx/>
              <a:latin typeface="Arial"/>
              <a:ea typeface="+mn-ea"/>
              <a:cs typeface="+mn-cs"/>
            </a:endParaRPr>
          </a:p>
        </p:txBody>
      </p:sp>
      <p:sp>
        <p:nvSpPr>
          <p:cNvPr id="10243" name="Rectangle 2"/>
          <p:cNvSpPr>
            <a:spLocks noGrp="1" noChangeArrowheads="1"/>
          </p:cNvSpPr>
          <p:nvPr>
            <p:ph type="title"/>
          </p:nvPr>
        </p:nvSpPr>
        <p:spPr>
          <a:xfrm>
            <a:off x="533400" y="838200"/>
            <a:ext cx="7772400" cy="1143000"/>
          </a:xfrm>
        </p:spPr>
        <p:txBody>
          <a:bodyPr/>
          <a:lstStyle/>
          <a:p>
            <a:pPr>
              <a:defRPr/>
            </a:pPr>
            <a:r>
              <a:rPr lang="de-DE" altLang="de-DE" dirty="0">
                <a:solidFill>
                  <a:schemeClr val="accent6">
                    <a:lumMod val="75000"/>
                  </a:schemeClr>
                </a:solidFill>
                <a:ea typeface="MS PGothic" pitchFamily="34" charset="-128"/>
                <a:cs typeface="Arial" charset="0"/>
              </a:rPr>
              <a:t>Schulform </a:t>
            </a:r>
            <a:r>
              <a:rPr lang="de-DE" altLang="de-DE" dirty="0" smtClean="0">
                <a:solidFill>
                  <a:schemeClr val="accent6">
                    <a:lumMod val="75000"/>
                  </a:schemeClr>
                </a:solidFill>
                <a:ea typeface="MS PGothic" pitchFamily="34" charset="-128"/>
                <a:cs typeface="Arial" charset="0"/>
              </a:rPr>
              <a:t>Mittelstufenschule</a:t>
            </a:r>
          </a:p>
        </p:txBody>
      </p:sp>
      <p:sp>
        <p:nvSpPr>
          <p:cNvPr id="67" name="Fußzeilenplatzhalt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200" b="1" i="0" u="none" strike="noStrike" kern="1200" cap="none" spc="0" normalizeH="0" baseline="0" noProof="0">
                <a:ln>
                  <a:noFill/>
                </a:ln>
                <a:solidFill>
                  <a:srgbClr val="244894"/>
                </a:solidFill>
                <a:effectLst/>
                <a:uLnTx/>
                <a:uFillTx/>
                <a:latin typeface="Arial"/>
                <a:ea typeface="+mn-ea"/>
                <a:cs typeface="+mn-cs"/>
              </a:rPr>
              <a:t>Hessisches Kultusministerium</a:t>
            </a:r>
          </a:p>
        </p:txBody>
      </p:sp>
      <p:sp>
        <p:nvSpPr>
          <p:cNvPr id="20485" name="Inhaltsplatzhalter 2"/>
          <p:cNvSpPr>
            <a:spLocks noGrp="1"/>
          </p:cNvSpPr>
          <p:nvPr>
            <p:ph idx="1"/>
          </p:nvPr>
        </p:nvSpPr>
        <p:spPr>
          <a:xfrm>
            <a:off x="531813" y="1412875"/>
            <a:ext cx="7772400" cy="4681538"/>
          </a:xfrm>
        </p:spPr>
        <p:txBody>
          <a:bodyPr/>
          <a:lstStyle/>
          <a:p>
            <a:pPr marL="285750" indent="-285750">
              <a:buClr>
                <a:srgbClr val="22228B"/>
              </a:buClr>
              <a:buFontTx/>
              <a:buChar char="•"/>
              <a:defRPr/>
            </a:pPr>
            <a:r>
              <a:rPr lang="de-DE" altLang="de-DE" sz="2000" b="1" dirty="0" smtClean="0">
                <a:solidFill>
                  <a:srgbClr val="FF0000"/>
                </a:solidFill>
              </a:rPr>
              <a:t>In den Jahrgangsstufen 5 bis 7 (Aufbaustufe) der </a:t>
            </a:r>
            <a:r>
              <a:rPr lang="de-DE" altLang="de-DE" sz="2000" b="1" dirty="0" smtClean="0">
                <a:solidFill>
                  <a:srgbClr val="FF0000"/>
                </a:solidFill>
              </a:rPr>
              <a:t>Mittelstufenschule </a:t>
            </a:r>
            <a:r>
              <a:rPr lang="de-DE" altLang="de-DE" sz="2000" b="1" dirty="0" smtClean="0">
                <a:solidFill>
                  <a:srgbClr val="FF0000"/>
                </a:solidFill>
              </a:rPr>
              <a:t>werden der Haupt- und der Realschulbildungsgang schulformübergreifend unterrichtet.</a:t>
            </a:r>
          </a:p>
          <a:p>
            <a:pPr marL="285750" indent="-285750">
              <a:buClr>
                <a:srgbClr val="22228B"/>
              </a:buClr>
              <a:buFontTx/>
              <a:buChar char="•"/>
              <a:defRPr/>
            </a:pPr>
            <a:r>
              <a:rPr lang="de-DE" altLang="de-DE" sz="2000" dirty="0" smtClean="0">
                <a:solidFill>
                  <a:schemeClr val="accent6">
                    <a:lumMod val="75000"/>
                  </a:schemeClr>
                </a:solidFill>
              </a:rPr>
              <a:t>In den Kernfächern Mathematik, Deutsch und Englisch kann der Unterricht differenziert angeboten werden. </a:t>
            </a:r>
          </a:p>
          <a:p>
            <a:pPr marL="285750" indent="-285750">
              <a:buClr>
                <a:srgbClr val="22228B"/>
              </a:buClr>
              <a:buFontTx/>
              <a:buChar char="•"/>
              <a:defRPr/>
            </a:pPr>
            <a:r>
              <a:rPr lang="de-DE" altLang="de-DE" sz="2000" dirty="0" smtClean="0">
                <a:solidFill>
                  <a:schemeClr val="accent6">
                    <a:lumMod val="75000"/>
                  </a:schemeClr>
                </a:solidFill>
              </a:rPr>
              <a:t>Ab </a:t>
            </a:r>
            <a:r>
              <a:rPr lang="de-DE" sz="2000" b="1" dirty="0" smtClean="0">
                <a:solidFill>
                  <a:srgbClr val="FF0000"/>
                </a:solidFill>
              </a:rPr>
              <a:t>Jahrgangsstufe</a:t>
            </a:r>
            <a:r>
              <a:rPr lang="de-DE" altLang="de-DE" sz="2000" b="1" dirty="0" smtClean="0">
                <a:solidFill>
                  <a:srgbClr val="FF0000"/>
                </a:solidFill>
              </a:rPr>
              <a:t> </a:t>
            </a:r>
            <a:r>
              <a:rPr lang="de-DE" altLang="de-DE" sz="2000" b="1" dirty="0">
                <a:solidFill>
                  <a:srgbClr val="FF0000"/>
                </a:solidFill>
              </a:rPr>
              <a:t>8 erfolgt in Kooperation mit einer beruflichen Schule eine Schwerpunktsetzung</a:t>
            </a:r>
            <a:r>
              <a:rPr lang="de-DE" altLang="de-DE" sz="2000" dirty="0">
                <a:solidFill>
                  <a:schemeClr val="accent6">
                    <a:lumMod val="75000"/>
                  </a:schemeClr>
                </a:solidFill>
              </a:rPr>
              <a:t> in den Fachrichtungen Wirtschaft, Technik, Gesundheit und Sozialwesen. Der berufsbezogene Unterricht findet in der beruflichen Schule statt.</a:t>
            </a:r>
          </a:p>
          <a:p>
            <a:pPr marL="285750" indent="-285750">
              <a:buClr>
                <a:srgbClr val="22228B"/>
              </a:buClr>
              <a:buFontTx/>
              <a:buChar char="•"/>
              <a:defRPr/>
            </a:pPr>
            <a:r>
              <a:rPr lang="de-DE" altLang="de-DE" sz="2000" dirty="0">
                <a:solidFill>
                  <a:schemeClr val="accent6">
                    <a:lumMod val="75000"/>
                  </a:schemeClr>
                </a:solidFill>
              </a:rPr>
              <a:t>Mittelstufenschulen kooperieren auch mit anerkannten Aus-bildungsbetrieben.</a:t>
            </a:r>
          </a:p>
          <a:p>
            <a:pPr marL="285750" indent="-285750">
              <a:buClr>
                <a:srgbClr val="22228B"/>
              </a:buClr>
              <a:buFontTx/>
              <a:buChar char="•"/>
              <a:defRPr/>
            </a:pPr>
            <a:endParaRPr lang="de-DE" altLang="de-DE" sz="2000" dirty="0" smtClean="0">
              <a:solidFill>
                <a:schemeClr val="accent6">
                  <a:lumMod val="75000"/>
                </a:schemeClr>
              </a:solidFill>
            </a:endParaRPr>
          </a:p>
        </p:txBody>
      </p:sp>
    </p:spTree>
    <p:extLst>
      <p:ext uri="{BB962C8B-B14F-4D97-AF65-F5344CB8AC3E}">
        <p14:creationId xmlns:p14="http://schemas.microsoft.com/office/powerpoint/2010/main" val="4100669566"/>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Inhaltsplatzhalter 8"/>
          <p:cNvSpPr>
            <a:spLocks noGrp="1"/>
          </p:cNvSpPr>
          <p:nvPr>
            <p:ph idx="1"/>
          </p:nvPr>
        </p:nvSpPr>
        <p:spPr bwMode="auto">
          <a:xfrm>
            <a:off x="827584" y="1052736"/>
            <a:ext cx="7920880" cy="4684753"/>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r">
              <a:spcBef>
                <a:spcPts val="0"/>
              </a:spcBef>
              <a:spcAft>
                <a:spcPts val="0"/>
              </a:spcAft>
              <a:buFontTx/>
              <a:buNone/>
            </a:pPr>
            <a:r>
              <a:rPr lang="de-DE" altLang="de-DE" sz="3600" b="1" dirty="0"/>
              <a:t>	</a:t>
            </a:r>
            <a:r>
              <a:rPr lang="de-DE" altLang="de-DE" sz="2800" b="1" dirty="0"/>
              <a:t>Mittelstufenschule</a:t>
            </a:r>
            <a:r>
              <a:rPr lang="de-DE" altLang="de-DE" sz="3600" b="1" dirty="0"/>
              <a:t>	</a:t>
            </a:r>
            <a:r>
              <a:rPr lang="de-DE" altLang="de-DE" sz="1600" b="1" dirty="0"/>
              <a:t>			</a:t>
            </a:r>
          </a:p>
          <a:p>
            <a:pPr marL="0" indent="0">
              <a:spcBef>
                <a:spcPts val="0"/>
              </a:spcBef>
              <a:spcAft>
                <a:spcPts val="0"/>
              </a:spcAft>
              <a:buFontTx/>
              <a:buNone/>
            </a:pPr>
            <a:endParaRPr lang="de-DE" altLang="de-DE" sz="2400" b="1" dirty="0"/>
          </a:p>
          <a:p>
            <a:pPr marL="0" indent="0">
              <a:spcBef>
                <a:spcPts val="0"/>
              </a:spcBef>
              <a:spcAft>
                <a:spcPts val="0"/>
              </a:spcAft>
              <a:buFontTx/>
              <a:buNone/>
            </a:pPr>
            <a:r>
              <a:rPr lang="de-DE" altLang="de-DE" sz="2400" b="1" dirty="0"/>
              <a:t>Sophie von Brabant Schule	</a:t>
            </a:r>
          </a:p>
          <a:p>
            <a:pPr marL="0" indent="0">
              <a:spcAft>
                <a:spcPts val="1200"/>
              </a:spcAft>
              <a:buFontTx/>
              <a:buNone/>
            </a:pPr>
            <a:endParaRPr lang="de-DE" altLang="de-DE" sz="2400" b="1" dirty="0"/>
          </a:p>
          <a:p>
            <a:pPr marL="0" indent="0">
              <a:spcAft>
                <a:spcPts val="1200"/>
              </a:spcAft>
              <a:buFontTx/>
              <a:buNone/>
            </a:pPr>
            <a:endParaRPr lang="de-DE" altLang="de-DE" sz="2400" b="1" dirty="0"/>
          </a:p>
          <a:p>
            <a:pPr marL="0" indent="0">
              <a:spcAft>
                <a:spcPts val="1200"/>
              </a:spcAft>
              <a:buFontTx/>
              <a:buNone/>
            </a:pPr>
            <a:endParaRPr lang="de-DE" altLang="de-DE" sz="2400" b="1" dirty="0"/>
          </a:p>
          <a:p>
            <a:pPr marL="0" indent="0">
              <a:spcAft>
                <a:spcPts val="1200"/>
              </a:spcAft>
              <a:buFontTx/>
              <a:buNone/>
            </a:pPr>
            <a:endParaRPr lang="de-DE" altLang="de-DE" sz="2400" b="1" dirty="0"/>
          </a:p>
          <a:p>
            <a:pPr marL="0" indent="0" algn="r">
              <a:spcAft>
                <a:spcPts val="1200"/>
              </a:spcAft>
              <a:buFontTx/>
              <a:buNone/>
            </a:pPr>
            <a:endParaRPr lang="de-DE" altLang="de-DE" sz="2400" b="1" dirty="0"/>
          </a:p>
          <a:p>
            <a:pPr marL="0" indent="0">
              <a:spcBef>
                <a:spcPts val="2400"/>
              </a:spcBef>
              <a:spcAft>
                <a:spcPts val="1200"/>
              </a:spcAft>
              <a:buFontTx/>
              <a:buNone/>
            </a:pPr>
            <a:endParaRPr lang="de-DE" altLang="de-DE" sz="2400" b="1" dirty="0"/>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2892170"/>
            <a:ext cx="3368961" cy="1833213"/>
          </a:xfrm>
          <a:prstGeom prst="rect">
            <a:avLst/>
          </a:prstGeom>
        </p:spPr>
      </p:pic>
      <p:pic>
        <p:nvPicPr>
          <p:cNvPr id="14" name="Grafik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4008" y="3573016"/>
            <a:ext cx="2814662" cy="1876441"/>
          </a:xfrm>
          <a:prstGeom prst="rect">
            <a:avLst/>
          </a:prstGeom>
          <a:effectLst>
            <a:softEdge rad="31750"/>
          </a:effectLst>
        </p:spPr>
      </p:pic>
      <p:pic>
        <p:nvPicPr>
          <p:cNvPr id="17" name="Grafik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04048" y="1988840"/>
            <a:ext cx="872803" cy="872803"/>
          </a:xfrm>
          <a:prstGeom prst="rect">
            <a:avLst/>
          </a:prstGeom>
        </p:spPr>
      </p:pic>
    </p:spTree>
    <p:extLst>
      <p:ext uri="{BB962C8B-B14F-4D97-AF65-F5344CB8AC3E}">
        <p14:creationId xmlns:p14="http://schemas.microsoft.com/office/powerpoint/2010/main" val="22216120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 name="Text Box 9"/>
          <p:cNvSpPr txBox="1">
            <a:spLocks noChangeArrowheads="1"/>
          </p:cNvSpPr>
          <p:nvPr/>
        </p:nvSpPr>
        <p:spPr bwMode="auto">
          <a:xfrm>
            <a:off x="466948" y="1413242"/>
            <a:ext cx="7993483" cy="935638"/>
          </a:xfrm>
          <a:prstGeom prst="rect">
            <a:avLst/>
          </a:prstGeom>
          <a:solidFill>
            <a:schemeClr val="bg1"/>
          </a:solidFill>
          <a:ln w="12700">
            <a:solidFill>
              <a:schemeClr val="tx1"/>
            </a:solidFill>
            <a:miter lim="800000"/>
            <a:headEnd/>
            <a:tailEnd/>
          </a:ln>
          <a:effectLst/>
          <a:extLst/>
        </p:spPr>
        <p:txBody>
          <a:bodyPr wrap="square" lIns="36000" tIns="36000" rIns="36000" bIns="36000" anchor="b" anchorCtr="1">
            <a:noAutofit/>
          </a:bodyPr>
          <a:lstStyle>
            <a:lvl1pPr>
              <a:defRPr sz="3200">
                <a:solidFill>
                  <a:schemeClr val="tx1"/>
                </a:solidFill>
                <a:latin typeface="Comic Sans MS" pitchFamily="66" charset="0"/>
              </a:defRPr>
            </a:lvl1pPr>
            <a:lvl2pPr marL="742950" indent="-285750">
              <a:defRPr sz="3200">
                <a:solidFill>
                  <a:schemeClr val="tx1"/>
                </a:solidFill>
                <a:latin typeface="Comic Sans MS" pitchFamily="66" charset="0"/>
              </a:defRPr>
            </a:lvl2pPr>
            <a:lvl3pPr marL="1143000" indent="-228600">
              <a:defRPr sz="3200">
                <a:solidFill>
                  <a:schemeClr val="tx1"/>
                </a:solidFill>
                <a:latin typeface="Comic Sans MS" pitchFamily="66" charset="0"/>
              </a:defRPr>
            </a:lvl3pPr>
            <a:lvl4pPr marL="1600200" indent="-228600">
              <a:defRPr sz="3200">
                <a:solidFill>
                  <a:schemeClr val="tx1"/>
                </a:solidFill>
                <a:latin typeface="Comic Sans MS" pitchFamily="66" charset="0"/>
              </a:defRPr>
            </a:lvl4pPr>
            <a:lvl5pPr marL="2057400" indent="-228600">
              <a:defRPr sz="3200">
                <a:solidFill>
                  <a:schemeClr val="tx1"/>
                </a:solidFill>
                <a:latin typeface="Comic Sans MS" pitchFamily="66" charset="0"/>
              </a:defRPr>
            </a:lvl5pPr>
            <a:lvl6pPr marL="2514600" indent="-228600" fontAlgn="base">
              <a:spcBef>
                <a:spcPct val="0"/>
              </a:spcBef>
              <a:spcAft>
                <a:spcPct val="0"/>
              </a:spcAft>
              <a:defRPr sz="3200">
                <a:solidFill>
                  <a:schemeClr val="tx1"/>
                </a:solidFill>
                <a:latin typeface="Comic Sans MS" pitchFamily="66" charset="0"/>
              </a:defRPr>
            </a:lvl6pPr>
            <a:lvl7pPr marL="2971800" indent="-228600" fontAlgn="base">
              <a:spcBef>
                <a:spcPct val="0"/>
              </a:spcBef>
              <a:spcAft>
                <a:spcPct val="0"/>
              </a:spcAft>
              <a:defRPr sz="3200">
                <a:solidFill>
                  <a:schemeClr val="tx1"/>
                </a:solidFill>
                <a:latin typeface="Comic Sans MS" pitchFamily="66" charset="0"/>
              </a:defRPr>
            </a:lvl7pPr>
            <a:lvl8pPr marL="3429000" indent="-228600" fontAlgn="base">
              <a:spcBef>
                <a:spcPct val="0"/>
              </a:spcBef>
              <a:spcAft>
                <a:spcPct val="0"/>
              </a:spcAft>
              <a:defRPr sz="3200">
                <a:solidFill>
                  <a:schemeClr val="tx1"/>
                </a:solidFill>
                <a:latin typeface="Comic Sans MS" pitchFamily="66" charset="0"/>
              </a:defRPr>
            </a:lvl8pPr>
            <a:lvl9pPr marL="3886200" indent="-228600" fontAlgn="base">
              <a:spcBef>
                <a:spcPct val="0"/>
              </a:spcBef>
              <a:spcAft>
                <a:spcPct val="0"/>
              </a:spcAft>
              <a:defRPr sz="3200">
                <a:solidFill>
                  <a:schemeClr val="tx1"/>
                </a:solidFill>
                <a:latin typeface="Comic Sans MS" pitchFamily="66" charset="0"/>
              </a:defRPr>
            </a:lvl9pPr>
          </a:lstStyle>
          <a:p>
            <a:pPr algn="ctr" eaLnBrk="0" hangingPunct="0">
              <a:defRPr/>
            </a:pPr>
            <a:r>
              <a:rPr lang="de-DE" sz="2400" b="1" dirty="0">
                <a:latin typeface="Arial"/>
              </a:rPr>
              <a:t>Berufliche Bildung/Studium</a:t>
            </a:r>
          </a:p>
          <a:p>
            <a:pPr algn="ctr" eaLnBrk="0" hangingPunct="0">
              <a:defRPr/>
            </a:pPr>
            <a:endParaRPr lang="de-DE" sz="1200" b="1" dirty="0">
              <a:latin typeface="Arial"/>
            </a:endParaRPr>
          </a:p>
        </p:txBody>
      </p:sp>
      <p:sp>
        <p:nvSpPr>
          <p:cNvPr id="15362" name="Rectangle 2"/>
          <p:cNvSpPr>
            <a:spLocks noChangeArrowheads="1"/>
          </p:cNvSpPr>
          <p:nvPr/>
        </p:nvSpPr>
        <p:spPr bwMode="auto">
          <a:xfrm>
            <a:off x="666942" y="2482397"/>
            <a:ext cx="7991092" cy="4082722"/>
          </a:xfrm>
          <a:prstGeom prst="rect">
            <a:avLst/>
          </a:prstGeom>
          <a:noFill/>
          <a:ln>
            <a:noFill/>
          </a:ln>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endParaRPr lang="de-DE" sz="2400" b="1" dirty="0">
              <a:solidFill>
                <a:srgbClr val="FF0000"/>
              </a:solidFill>
            </a:endParaRPr>
          </a:p>
        </p:txBody>
      </p:sp>
      <p:sp>
        <p:nvSpPr>
          <p:cNvPr id="115715" name="Rectangle 3"/>
          <p:cNvSpPr>
            <a:spLocks noChangeArrowheads="1"/>
          </p:cNvSpPr>
          <p:nvPr/>
        </p:nvSpPr>
        <p:spPr bwMode="auto">
          <a:xfrm>
            <a:off x="4643859" y="2866798"/>
            <a:ext cx="1584325" cy="2074370"/>
          </a:xfrm>
          <a:prstGeom prst="rect">
            <a:avLst/>
          </a:prstGeom>
          <a:solidFill>
            <a:srgbClr val="0066CC"/>
          </a:solidFill>
          <a:ln w="12700">
            <a:solidFill>
              <a:schemeClr val="tx1"/>
            </a:solidFill>
            <a:miter lim="800000"/>
            <a:headEnd type="none" w="sm" len="sm"/>
            <a:tailEnd type="none" w="sm" len="sm"/>
          </a:ln>
          <a:effectLst/>
          <a:extLst/>
        </p:spPr>
        <p:txBody>
          <a:bodyPr wrap="none" anchor="t" anchorCtr="1"/>
          <a:lstStyle/>
          <a:p>
            <a:pPr algn="ctr" eaLnBrk="0" hangingPunct="0">
              <a:defRPr/>
            </a:pPr>
            <a:endParaRPr lang="de-DE" sz="2000" b="1" dirty="0">
              <a:solidFill>
                <a:schemeClr val="bg1"/>
              </a:solidFill>
              <a:latin typeface="Arial"/>
            </a:endParaRPr>
          </a:p>
          <a:p>
            <a:pPr algn="ctr" eaLnBrk="0" hangingPunct="0">
              <a:defRPr/>
            </a:pPr>
            <a:r>
              <a:rPr lang="de-DE" sz="2000" b="1" dirty="0">
                <a:solidFill>
                  <a:schemeClr val="bg1"/>
                </a:solidFill>
                <a:latin typeface="Arial"/>
              </a:rPr>
              <a:t>Realschule</a:t>
            </a:r>
          </a:p>
          <a:p>
            <a:pPr algn="ctr" eaLnBrk="0" hangingPunct="0">
              <a:defRPr/>
            </a:pPr>
            <a:r>
              <a:rPr lang="de-DE" sz="1400" b="1" dirty="0">
                <a:solidFill>
                  <a:schemeClr val="bg1"/>
                </a:solidFill>
                <a:latin typeface="Arial"/>
              </a:rPr>
              <a:t>5-10 (ohne FS) </a:t>
            </a:r>
          </a:p>
          <a:p>
            <a:pPr algn="ctr" eaLnBrk="0" hangingPunct="0">
              <a:defRPr/>
            </a:pPr>
            <a:r>
              <a:rPr lang="de-DE" sz="1400" b="1" dirty="0">
                <a:solidFill>
                  <a:schemeClr val="bg1"/>
                </a:solidFill>
                <a:latin typeface="Arial"/>
              </a:rPr>
              <a:t>7-10 (mit FS)</a:t>
            </a:r>
          </a:p>
        </p:txBody>
      </p:sp>
      <p:sp>
        <p:nvSpPr>
          <p:cNvPr id="115716" name="Rectangle 4"/>
          <p:cNvSpPr>
            <a:spLocks noChangeArrowheads="1"/>
          </p:cNvSpPr>
          <p:nvPr/>
        </p:nvSpPr>
        <p:spPr bwMode="auto">
          <a:xfrm>
            <a:off x="2411760" y="3200442"/>
            <a:ext cx="1584176" cy="1740726"/>
          </a:xfrm>
          <a:prstGeom prst="rect">
            <a:avLst/>
          </a:prstGeom>
          <a:solidFill>
            <a:srgbClr val="FFC000"/>
          </a:solidFill>
          <a:ln w="12700">
            <a:solidFill>
              <a:schemeClr val="tx1"/>
            </a:solidFill>
            <a:miter lim="800000"/>
            <a:headEnd type="none" w="sm" len="sm"/>
            <a:tailEnd type="none" w="sm" len="sm"/>
          </a:ln>
          <a:effectLst/>
          <a:extLst/>
        </p:spPr>
        <p:txBody>
          <a:bodyPr wrap="none" anchor="t" anchorCtr="1"/>
          <a:lstStyle/>
          <a:p>
            <a:pPr algn="ctr" eaLnBrk="0" hangingPunct="0">
              <a:defRPr/>
            </a:pPr>
            <a:r>
              <a:rPr lang="de-DE" sz="2000" b="1" dirty="0">
                <a:latin typeface="Arial"/>
              </a:rPr>
              <a:t>Hauptschule</a:t>
            </a:r>
          </a:p>
          <a:p>
            <a:pPr algn="ctr" eaLnBrk="0" hangingPunct="0">
              <a:defRPr/>
            </a:pPr>
            <a:r>
              <a:rPr lang="de-DE" sz="1400" b="1" dirty="0">
                <a:latin typeface="Arial"/>
              </a:rPr>
              <a:t>5-9 (ohne FS) </a:t>
            </a:r>
          </a:p>
          <a:p>
            <a:pPr algn="ctr" eaLnBrk="0" hangingPunct="0">
              <a:defRPr/>
            </a:pPr>
            <a:r>
              <a:rPr lang="de-DE" sz="1400" b="1" dirty="0">
                <a:latin typeface="Arial"/>
              </a:rPr>
              <a:t>7-9 (mit FS)</a:t>
            </a:r>
          </a:p>
        </p:txBody>
      </p:sp>
      <p:sp>
        <p:nvSpPr>
          <p:cNvPr id="29" name="Rectangle 2"/>
          <p:cNvSpPr txBox="1">
            <a:spLocks noChangeArrowheads="1"/>
          </p:cNvSpPr>
          <p:nvPr/>
        </p:nvSpPr>
        <p:spPr bwMode="auto">
          <a:xfrm>
            <a:off x="1331640" y="548680"/>
            <a:ext cx="6639492" cy="709315"/>
          </a:xfrm>
          <a:prstGeom prst="rect">
            <a:avLst/>
          </a:prstGeom>
          <a:noFill/>
          <a:ln>
            <a:noFill/>
          </a:ln>
          <a:extLst/>
        </p:spPr>
        <p:txBody>
          <a:bodyPr/>
          <a:lstStyle>
            <a:lvl1pPr eaLnBrk="0" hangingPunct="0">
              <a:defRPr sz="3200">
                <a:solidFill>
                  <a:schemeClr val="tx1"/>
                </a:solidFill>
                <a:latin typeface="Comic Sans MS" pitchFamily="66" charset="0"/>
              </a:defRPr>
            </a:lvl1pPr>
            <a:lvl2pPr marL="742950" indent="-285750" eaLnBrk="0" hangingPunct="0">
              <a:defRPr sz="3200">
                <a:solidFill>
                  <a:schemeClr val="tx1"/>
                </a:solidFill>
                <a:latin typeface="Comic Sans MS" pitchFamily="66" charset="0"/>
              </a:defRPr>
            </a:lvl2pPr>
            <a:lvl3pPr marL="1143000" indent="-228600" eaLnBrk="0" hangingPunct="0">
              <a:defRPr sz="3200">
                <a:solidFill>
                  <a:schemeClr val="tx1"/>
                </a:solidFill>
                <a:latin typeface="Comic Sans MS" pitchFamily="66" charset="0"/>
              </a:defRPr>
            </a:lvl3pPr>
            <a:lvl4pPr marL="1600200" indent="-228600" eaLnBrk="0" hangingPunct="0">
              <a:defRPr sz="3200">
                <a:solidFill>
                  <a:schemeClr val="tx1"/>
                </a:solidFill>
                <a:latin typeface="Comic Sans MS" pitchFamily="66" charset="0"/>
              </a:defRPr>
            </a:lvl4pPr>
            <a:lvl5pPr marL="2057400" indent="-228600" eaLnBrk="0" hangingPunct="0">
              <a:defRPr sz="3200">
                <a:solidFill>
                  <a:schemeClr val="tx1"/>
                </a:solidFill>
                <a:latin typeface="Comic Sans MS" pitchFamily="66" charset="0"/>
              </a:defRPr>
            </a:lvl5pPr>
            <a:lvl6pPr marL="2514600" indent="-228600" eaLnBrk="0" fontAlgn="base" hangingPunct="0">
              <a:spcBef>
                <a:spcPct val="20000"/>
              </a:spcBef>
              <a:spcAft>
                <a:spcPct val="0"/>
              </a:spcAft>
              <a:buChar char="•"/>
              <a:defRPr sz="3200">
                <a:solidFill>
                  <a:schemeClr val="tx1"/>
                </a:solidFill>
                <a:latin typeface="Comic Sans MS" pitchFamily="66" charset="0"/>
              </a:defRPr>
            </a:lvl6pPr>
            <a:lvl7pPr marL="2971800" indent="-228600" eaLnBrk="0" fontAlgn="base" hangingPunct="0">
              <a:spcBef>
                <a:spcPct val="20000"/>
              </a:spcBef>
              <a:spcAft>
                <a:spcPct val="0"/>
              </a:spcAft>
              <a:buChar char="•"/>
              <a:defRPr sz="3200">
                <a:solidFill>
                  <a:schemeClr val="tx1"/>
                </a:solidFill>
                <a:latin typeface="Comic Sans MS" pitchFamily="66" charset="0"/>
              </a:defRPr>
            </a:lvl7pPr>
            <a:lvl8pPr marL="3429000" indent="-228600" eaLnBrk="0" fontAlgn="base" hangingPunct="0">
              <a:spcBef>
                <a:spcPct val="20000"/>
              </a:spcBef>
              <a:spcAft>
                <a:spcPct val="0"/>
              </a:spcAft>
              <a:buChar char="•"/>
              <a:defRPr sz="3200">
                <a:solidFill>
                  <a:schemeClr val="tx1"/>
                </a:solidFill>
                <a:latin typeface="Comic Sans MS" pitchFamily="66" charset="0"/>
              </a:defRPr>
            </a:lvl8pPr>
            <a:lvl9pPr marL="3886200" indent="-228600" eaLnBrk="0" fontAlgn="base" hangingPunct="0">
              <a:spcBef>
                <a:spcPct val="20000"/>
              </a:spcBef>
              <a:spcAft>
                <a:spcPct val="0"/>
              </a:spcAft>
              <a:buChar char="•"/>
              <a:defRPr sz="3200">
                <a:solidFill>
                  <a:schemeClr val="tx1"/>
                </a:solidFill>
                <a:latin typeface="Comic Sans MS" pitchFamily="66" charset="0"/>
              </a:defRPr>
            </a:lvl9pPr>
          </a:lstStyle>
          <a:p>
            <a:pPr algn="ctr" eaLnBrk="1" hangingPunct="1">
              <a:spcBef>
                <a:spcPct val="20000"/>
              </a:spcBef>
              <a:defRPr/>
            </a:pPr>
            <a:r>
              <a:rPr lang="de-DE" sz="3600" b="1" dirty="0">
                <a:latin typeface="Arial" panose="020B0604020202020204" pitchFamily="34" charset="0"/>
                <a:cs typeface="Arial" panose="020B0604020202020204" pitchFamily="34" charset="0"/>
              </a:rPr>
              <a:t>Sophie-von-Brabant-Schule</a:t>
            </a:r>
          </a:p>
        </p:txBody>
      </p:sp>
      <p:sp>
        <p:nvSpPr>
          <p:cNvPr id="17" name="Rectangle 8"/>
          <p:cNvSpPr>
            <a:spLocks noChangeArrowheads="1"/>
          </p:cNvSpPr>
          <p:nvPr/>
        </p:nvSpPr>
        <p:spPr bwMode="auto">
          <a:xfrm>
            <a:off x="2399592" y="2866798"/>
            <a:ext cx="3942941" cy="2083455"/>
          </a:xfrm>
          <a:prstGeom prst="rect">
            <a:avLst/>
          </a:prstGeom>
          <a:solidFill>
            <a:srgbClr val="00B0F0"/>
          </a:solidFill>
          <a:ln w="12700">
            <a:solidFill>
              <a:schemeClr val="tx1"/>
            </a:solidFill>
            <a:miter lim="800000"/>
            <a:headEnd type="none" w="sm" len="sm"/>
            <a:tailEnd type="none" w="sm" len="sm"/>
          </a:ln>
          <a:effectLst/>
          <a:extLst/>
        </p:spPr>
        <p:txBody>
          <a:bodyPr vert="horz" wrap="none" anchor="t" anchorCtr="0"/>
          <a:lstStyle/>
          <a:p>
            <a:pPr algn="ctr" eaLnBrk="0" hangingPunct="0">
              <a:defRPr/>
            </a:pPr>
            <a:endParaRPr lang="de-DE" sz="2800" b="1" dirty="0">
              <a:latin typeface="Arial"/>
            </a:endParaRPr>
          </a:p>
          <a:p>
            <a:pPr algn="ctr" eaLnBrk="0" hangingPunct="0">
              <a:defRPr/>
            </a:pPr>
            <a:endParaRPr lang="de-DE" sz="2000" b="1" dirty="0">
              <a:latin typeface="Arial"/>
            </a:endParaRPr>
          </a:p>
          <a:p>
            <a:pPr algn="ctr" eaLnBrk="0" hangingPunct="0">
              <a:defRPr/>
            </a:pPr>
            <a:r>
              <a:rPr lang="de-DE" sz="2000" b="1" dirty="0">
                <a:latin typeface="Arial"/>
              </a:rPr>
              <a:t>Mittelstufenschule</a:t>
            </a:r>
          </a:p>
        </p:txBody>
      </p:sp>
      <p:sp>
        <p:nvSpPr>
          <p:cNvPr id="12" name="Rechteck 11"/>
          <p:cNvSpPr/>
          <p:nvPr/>
        </p:nvSpPr>
        <p:spPr>
          <a:xfrm>
            <a:off x="2411760" y="5085184"/>
            <a:ext cx="3930773" cy="1308214"/>
          </a:xfrm>
          <a:prstGeom prst="rect">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Grundschule</a:t>
            </a:r>
          </a:p>
        </p:txBody>
      </p:sp>
    </p:spTree>
    <p:extLst>
      <p:ext uri="{BB962C8B-B14F-4D97-AF65-F5344CB8AC3E}">
        <p14:creationId xmlns:p14="http://schemas.microsoft.com/office/powerpoint/2010/main" val="252394794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hteck 25"/>
          <p:cNvSpPr/>
          <p:nvPr/>
        </p:nvSpPr>
        <p:spPr>
          <a:xfrm>
            <a:off x="7885113" y="115888"/>
            <a:ext cx="1079500" cy="1158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3315" name="Inhaltsplatzhalter 10"/>
          <p:cNvSpPr>
            <a:spLocks noGrp="1"/>
          </p:cNvSpPr>
          <p:nvPr>
            <p:ph idx="1"/>
          </p:nvPr>
        </p:nvSpPr>
        <p:spPr bwMode="auto">
          <a:xfrm>
            <a:off x="827088" y="1844824"/>
            <a:ext cx="8137525" cy="39604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nSpc>
                <a:spcPct val="100000"/>
              </a:lnSpc>
              <a:buNone/>
            </a:pPr>
            <a:r>
              <a:rPr lang="de-DE" altLang="de-DE" sz="2400" b="1" i="1" dirty="0">
                <a:solidFill>
                  <a:srgbClr val="000000"/>
                </a:solidFill>
                <a:latin typeface="Candara" pitchFamily="34" charset="0"/>
              </a:rPr>
              <a:t>	Grund- und Mittelstufenschule Marburg</a:t>
            </a:r>
          </a:p>
          <a:p>
            <a:pPr marL="0" indent="0">
              <a:lnSpc>
                <a:spcPct val="100000"/>
              </a:lnSpc>
              <a:buNone/>
            </a:pPr>
            <a:endParaRPr lang="de-DE" altLang="de-DE" sz="2400" b="1" i="1" dirty="0">
              <a:solidFill>
                <a:srgbClr val="000000"/>
              </a:solidFill>
              <a:latin typeface="Candara" pitchFamily="34" charset="0"/>
            </a:endParaRPr>
          </a:p>
          <a:p>
            <a:pPr>
              <a:lnSpc>
                <a:spcPct val="100000"/>
              </a:lnSpc>
              <a:spcBef>
                <a:spcPts val="0"/>
              </a:spcBef>
            </a:pPr>
            <a:r>
              <a:rPr lang="de-DE" altLang="de-DE" sz="2400" dirty="0">
                <a:latin typeface="+mj-lt"/>
              </a:rPr>
              <a:t>Europaschule, erweiterter Englischunterricht</a:t>
            </a:r>
          </a:p>
          <a:p>
            <a:pPr marL="0" indent="0">
              <a:lnSpc>
                <a:spcPct val="100000"/>
              </a:lnSpc>
              <a:spcBef>
                <a:spcPts val="0"/>
              </a:spcBef>
              <a:buNone/>
            </a:pPr>
            <a:endParaRPr lang="de-DE" altLang="de-DE" sz="2400" dirty="0">
              <a:latin typeface="+mj-lt"/>
            </a:endParaRPr>
          </a:p>
          <a:p>
            <a:pPr>
              <a:lnSpc>
                <a:spcPct val="100000"/>
              </a:lnSpc>
              <a:spcBef>
                <a:spcPts val="0"/>
              </a:spcBef>
            </a:pPr>
            <a:r>
              <a:rPr lang="de-DE" altLang="de-DE" sz="2400" dirty="0" smtClean="0">
                <a:latin typeface="+mj-lt"/>
              </a:rPr>
              <a:t>Zertifizierung „Schule mit </a:t>
            </a:r>
            <a:r>
              <a:rPr lang="de-DE" altLang="de-DE" sz="2400" dirty="0">
                <a:latin typeface="+mj-lt"/>
              </a:rPr>
              <a:t>S</a:t>
            </a:r>
            <a:r>
              <a:rPr lang="de-DE" altLang="de-DE" sz="2400" dirty="0" smtClean="0">
                <a:latin typeface="+mj-lt"/>
              </a:rPr>
              <a:t>chwerpunkt Musik</a:t>
            </a:r>
            <a:r>
              <a:rPr lang="de-DE" altLang="de-DE" sz="2400" dirty="0">
                <a:latin typeface="+mj-lt"/>
              </a:rPr>
              <a:t>“</a:t>
            </a:r>
          </a:p>
          <a:p>
            <a:pPr marL="0" indent="0">
              <a:lnSpc>
                <a:spcPct val="100000"/>
              </a:lnSpc>
              <a:spcBef>
                <a:spcPts val="0"/>
              </a:spcBef>
              <a:buNone/>
            </a:pPr>
            <a:endParaRPr lang="de-DE" altLang="de-DE" sz="2400" dirty="0">
              <a:latin typeface="+mj-lt"/>
            </a:endParaRPr>
          </a:p>
          <a:p>
            <a:pPr>
              <a:lnSpc>
                <a:spcPct val="100000"/>
              </a:lnSpc>
              <a:spcBef>
                <a:spcPts val="0"/>
              </a:spcBef>
            </a:pPr>
            <a:r>
              <a:rPr lang="de-DE" altLang="de-DE" sz="2400" dirty="0">
                <a:latin typeface="+mj-lt"/>
              </a:rPr>
              <a:t>gemeinsames Lernen in den Jg. 5 – 7, </a:t>
            </a:r>
            <a:r>
              <a:rPr lang="de-DE" altLang="de-DE" sz="2400" dirty="0"/>
              <a:t>ab Jg. 8 syst. Kooperation mit den Marburger Berufsschulen</a:t>
            </a:r>
          </a:p>
          <a:p>
            <a:pPr marL="0" indent="0">
              <a:lnSpc>
                <a:spcPct val="100000"/>
              </a:lnSpc>
              <a:spcBef>
                <a:spcPts val="0"/>
              </a:spcBef>
              <a:buNone/>
            </a:pPr>
            <a:endParaRPr lang="de-DE" altLang="de-DE" sz="2400" dirty="0"/>
          </a:p>
          <a:p>
            <a:pPr>
              <a:lnSpc>
                <a:spcPct val="100000"/>
              </a:lnSpc>
              <a:spcBef>
                <a:spcPts val="0"/>
              </a:spcBef>
            </a:pPr>
            <a:r>
              <a:rPr lang="de-DE" altLang="de-DE" sz="2400" dirty="0">
                <a:latin typeface="+mj-lt"/>
              </a:rPr>
              <a:t>Ganztagsangebot Profil 2 (Förderung in Lernzeiten)</a:t>
            </a:r>
          </a:p>
        </p:txBody>
      </p:sp>
      <p:pic>
        <p:nvPicPr>
          <p:cNvPr id="13316" name="Picture 7" descr="100917_Olov-siegel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1522" y="5877272"/>
            <a:ext cx="7016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42" descr="logo-starke-schulew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672" y="5805264"/>
            <a:ext cx="720725"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42" descr="logo-starke-schuleweb"/>
          <p:cNvPicPr>
            <a:picLocks noChangeAspect="1" noChangeArrowheads="1"/>
          </p:cNvPicPr>
          <p:nvPr/>
        </p:nvPicPr>
        <p:blipFill>
          <a:blip r:embed="rId5" cstate="print">
            <a:clrChange>
              <a:clrFrom>
                <a:srgbClr val="FDFFFE"/>
              </a:clrFrom>
              <a:clrTo>
                <a:srgbClr val="FDFFFE">
                  <a:alpha val="0"/>
                </a:srgbClr>
              </a:clrTo>
            </a:clrChange>
            <a:extLst>
              <a:ext uri="{28A0092B-C50C-407E-A947-70E740481C1C}">
                <a14:useLocalDpi xmlns:a14="http://schemas.microsoft.com/office/drawing/2010/main" val="0"/>
              </a:ext>
            </a:extLst>
          </a:blip>
          <a:srcRect/>
          <a:stretch>
            <a:fillRect/>
          </a:stretch>
        </p:blipFill>
        <p:spPr bwMode="auto">
          <a:xfrm>
            <a:off x="4478139" y="5877272"/>
            <a:ext cx="6699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fik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12360" y="170491"/>
            <a:ext cx="1104272" cy="1104272"/>
          </a:xfrm>
          <a:prstGeom prst="rect">
            <a:avLst/>
          </a:prstGeom>
        </p:spPr>
      </p:pic>
      <p:sp>
        <p:nvSpPr>
          <p:cNvPr id="11" name="Titel 13"/>
          <p:cNvSpPr txBox="1">
            <a:spLocks/>
          </p:cNvSpPr>
          <p:nvPr/>
        </p:nvSpPr>
        <p:spPr bwMode="auto">
          <a:xfrm>
            <a:off x="1403350" y="722627"/>
            <a:ext cx="6553200" cy="9775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000" b="1" i="0" baseline="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de-DE" altLang="de-DE" sz="3600" kern="0" dirty="0" smtClean="0"/>
              <a:t>Sophie-von-Brabant-Schule</a:t>
            </a:r>
            <a:endParaRPr lang="de-DE" altLang="de-DE" sz="3200" kern="0" dirty="0"/>
          </a:p>
        </p:txBody>
      </p:sp>
    </p:spTree>
    <p:extLst>
      <p:ext uri="{BB962C8B-B14F-4D97-AF65-F5344CB8AC3E}">
        <p14:creationId xmlns:p14="http://schemas.microsoft.com/office/powerpoint/2010/main" val="28636518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77276635-D5A9-465C-8963-F28AAEC7C5C2}" type="datetime2">
              <a:rPr kumimoji="0" lang="de-DE" sz="1000" b="0" i="0" u="none" strike="noStrike" kern="1200" cap="none" spc="0" normalizeH="0" baseline="0" noProof="0">
                <a:ln>
                  <a:noFill/>
                </a:ln>
                <a:solidFill>
                  <a:srgbClr val="3333C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Dienstag, 13. November 2018</a:t>
            </a:fld>
            <a:endParaRPr kumimoji="0" lang="de-DE" sz="1000" b="0" i="0" u="none" strike="noStrike" kern="1200" cap="none" spc="0" normalizeH="0" baseline="0" noProof="0" dirty="0">
              <a:ln>
                <a:noFill/>
              </a:ln>
              <a:solidFill>
                <a:srgbClr val="3333CC"/>
              </a:solidFill>
              <a:effectLst/>
              <a:uLnTx/>
              <a:uFillTx/>
              <a:latin typeface="Arial"/>
              <a:ea typeface="+mn-ea"/>
              <a:cs typeface="+mn-cs"/>
            </a:endParaRPr>
          </a:p>
        </p:txBody>
      </p:sp>
      <p:sp>
        <p:nvSpPr>
          <p:cNvPr id="10243" name="Rectangle 2"/>
          <p:cNvSpPr>
            <a:spLocks noGrp="1" noChangeArrowheads="1"/>
          </p:cNvSpPr>
          <p:nvPr>
            <p:ph type="title"/>
          </p:nvPr>
        </p:nvSpPr>
        <p:spPr>
          <a:xfrm>
            <a:off x="533400" y="838200"/>
            <a:ext cx="7772400" cy="1146175"/>
          </a:xfrm>
        </p:spPr>
        <p:txBody>
          <a:bodyPr/>
          <a:lstStyle/>
          <a:p>
            <a:pPr>
              <a:defRPr/>
            </a:pPr>
            <a:r>
              <a:rPr lang="de-DE" altLang="de-DE" dirty="0">
                <a:solidFill>
                  <a:schemeClr val="accent6">
                    <a:lumMod val="75000"/>
                  </a:schemeClr>
                </a:solidFill>
                <a:ea typeface="MS PGothic" pitchFamily="34" charset="-128"/>
                <a:cs typeface="Arial" charset="0"/>
              </a:rPr>
              <a:t>Schulform </a:t>
            </a:r>
            <a:r>
              <a:rPr lang="de-DE" altLang="de-DE" dirty="0" smtClean="0">
                <a:solidFill>
                  <a:schemeClr val="accent6">
                    <a:lumMod val="75000"/>
                  </a:schemeClr>
                </a:solidFill>
                <a:ea typeface="MS PGothic" pitchFamily="34" charset="-128"/>
                <a:cs typeface="Arial" charset="0"/>
              </a:rPr>
              <a:t>Realschule</a:t>
            </a:r>
          </a:p>
        </p:txBody>
      </p:sp>
      <p:sp>
        <p:nvSpPr>
          <p:cNvPr id="67" name="Fußzeilenplatzhalt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200" b="1" i="0" u="none" strike="noStrike" kern="1200" cap="none" spc="0" normalizeH="0" baseline="0" noProof="0">
                <a:ln>
                  <a:noFill/>
                </a:ln>
                <a:solidFill>
                  <a:srgbClr val="244894"/>
                </a:solidFill>
                <a:effectLst/>
                <a:uLnTx/>
                <a:uFillTx/>
                <a:latin typeface="Arial"/>
                <a:ea typeface="+mn-ea"/>
                <a:cs typeface="+mn-cs"/>
              </a:rPr>
              <a:t>Hessisches Kultusministerium</a:t>
            </a:r>
          </a:p>
        </p:txBody>
      </p:sp>
      <p:sp>
        <p:nvSpPr>
          <p:cNvPr id="42" name="Inhaltsplatzhalter 2"/>
          <p:cNvSpPr>
            <a:spLocks noGrp="1"/>
          </p:cNvSpPr>
          <p:nvPr>
            <p:ph idx="1"/>
          </p:nvPr>
        </p:nvSpPr>
        <p:spPr>
          <a:xfrm>
            <a:off x="531813" y="1700213"/>
            <a:ext cx="7772400" cy="4394200"/>
          </a:xfrm>
        </p:spPr>
        <p:txBody>
          <a:bodyPr/>
          <a:lstStyle/>
          <a:p>
            <a:pPr marL="285750" indent="-285750">
              <a:buClr>
                <a:schemeClr val="accent6">
                  <a:lumMod val="75000"/>
                </a:schemeClr>
              </a:buClr>
              <a:buFont typeface="Arial" panose="020B0604020202020204" pitchFamily="34" charset="0"/>
              <a:buChar char="•"/>
              <a:defRPr/>
            </a:pPr>
            <a:r>
              <a:rPr lang="de-DE" sz="2000" dirty="0" smtClean="0">
                <a:solidFill>
                  <a:schemeClr val="accent6">
                    <a:lumMod val="75000"/>
                  </a:schemeClr>
                </a:solidFill>
              </a:rPr>
              <a:t>Die erste Fremdsprache ist verbindlich und versetzungsrelevant. </a:t>
            </a:r>
          </a:p>
          <a:p>
            <a:pPr marL="285750" indent="-285750">
              <a:buClr>
                <a:schemeClr val="accent6">
                  <a:lumMod val="75000"/>
                </a:schemeClr>
              </a:buClr>
              <a:buFont typeface="Arial" panose="020B0604020202020204" pitchFamily="34" charset="0"/>
              <a:buChar char="•"/>
              <a:defRPr/>
            </a:pPr>
            <a:r>
              <a:rPr lang="de-DE" sz="2000" dirty="0" smtClean="0">
                <a:solidFill>
                  <a:schemeClr val="accent6">
                    <a:lumMod val="75000"/>
                  </a:schemeClr>
                </a:solidFill>
              </a:rPr>
              <a:t>In der Regel wird Englisch als erste Fremdsprache angeboten. </a:t>
            </a:r>
          </a:p>
          <a:p>
            <a:pPr marL="285750" indent="-285750">
              <a:buClr>
                <a:schemeClr val="accent6">
                  <a:lumMod val="75000"/>
                </a:schemeClr>
              </a:buClr>
              <a:buFont typeface="Arial" panose="020B0604020202020204" pitchFamily="34" charset="0"/>
              <a:buChar char="•"/>
              <a:defRPr/>
            </a:pPr>
            <a:r>
              <a:rPr lang="de-DE" sz="2000" dirty="0" smtClean="0">
                <a:solidFill>
                  <a:schemeClr val="accent6">
                    <a:lumMod val="75000"/>
                  </a:schemeClr>
                </a:solidFill>
              </a:rPr>
              <a:t>Zweite Fremdsprache ist in der Regel Französisch.</a:t>
            </a:r>
          </a:p>
          <a:p>
            <a:pPr marL="285750" indent="-285750">
              <a:buClr>
                <a:schemeClr val="accent6">
                  <a:lumMod val="75000"/>
                </a:schemeClr>
              </a:buClr>
              <a:buFont typeface="Arial" panose="020B0604020202020204" pitchFamily="34" charset="0"/>
              <a:buChar char="•"/>
              <a:defRPr/>
            </a:pPr>
            <a:r>
              <a:rPr lang="de-DE" sz="2000" dirty="0" smtClean="0">
                <a:solidFill>
                  <a:schemeClr val="accent6">
                    <a:lumMod val="75000"/>
                  </a:schemeClr>
                </a:solidFill>
              </a:rPr>
              <a:t>Weitere Fremdsprachen können im Rahmen der Stundentafel zugelassen werden, wenn die Voraussetzungen dafür an der Schule gegeben sind.</a:t>
            </a:r>
          </a:p>
          <a:p>
            <a:pPr marL="285750" indent="-285750">
              <a:buClr>
                <a:schemeClr val="accent6">
                  <a:lumMod val="75000"/>
                </a:schemeClr>
              </a:buClr>
              <a:buFont typeface="Arial" panose="020B0604020202020204" pitchFamily="34" charset="0"/>
              <a:buChar char="•"/>
              <a:defRPr/>
            </a:pPr>
            <a:r>
              <a:rPr lang="de-DE" sz="2000" dirty="0" smtClean="0">
                <a:solidFill>
                  <a:schemeClr val="accent6">
                    <a:lumMod val="75000"/>
                  </a:schemeClr>
                </a:solidFill>
              </a:rPr>
              <a:t>Bei </a:t>
            </a:r>
            <a:r>
              <a:rPr lang="de-DE" sz="2000" dirty="0">
                <a:solidFill>
                  <a:schemeClr val="accent6">
                    <a:lumMod val="75000"/>
                  </a:schemeClr>
                </a:solidFill>
              </a:rPr>
              <a:t>entsprechenden </a:t>
            </a:r>
            <a:r>
              <a:rPr lang="de-DE" sz="2000" dirty="0" smtClean="0">
                <a:solidFill>
                  <a:schemeClr val="accent6">
                    <a:lumMod val="75000"/>
                  </a:schemeClr>
                </a:solidFill>
              </a:rPr>
              <a:t>Leistungen ist nach der Sekundarstufe I </a:t>
            </a:r>
            <a:r>
              <a:rPr lang="de-DE" sz="2000" dirty="0">
                <a:solidFill>
                  <a:schemeClr val="accent6">
                    <a:lumMod val="75000"/>
                  </a:schemeClr>
                </a:solidFill>
              </a:rPr>
              <a:t>ein </a:t>
            </a:r>
            <a:r>
              <a:rPr lang="de-DE" sz="2000" dirty="0" smtClean="0">
                <a:solidFill>
                  <a:schemeClr val="accent6">
                    <a:lumMod val="75000"/>
                  </a:schemeClr>
                </a:solidFill>
              </a:rPr>
              <a:t>direkter Wechsel </a:t>
            </a:r>
            <a:r>
              <a:rPr lang="de-DE" sz="2000" dirty="0">
                <a:solidFill>
                  <a:schemeClr val="accent6">
                    <a:lumMod val="75000"/>
                  </a:schemeClr>
                </a:solidFill>
              </a:rPr>
              <a:t>in den gymnasialen </a:t>
            </a:r>
            <a:r>
              <a:rPr lang="de-DE" sz="2000" dirty="0" smtClean="0">
                <a:solidFill>
                  <a:schemeClr val="accent6">
                    <a:lumMod val="75000"/>
                  </a:schemeClr>
                </a:solidFill>
              </a:rPr>
              <a:t>Bildungsgang (gymnasiale Oberstufe oder Berufliches Gymnasium) möglich.</a:t>
            </a:r>
          </a:p>
          <a:p>
            <a:pPr marL="0" indent="0">
              <a:buClr>
                <a:schemeClr val="accent6">
                  <a:lumMod val="75000"/>
                </a:schemeClr>
              </a:buClr>
              <a:defRPr/>
            </a:pPr>
            <a:endParaRPr lang="de-DE" dirty="0" smtClean="0">
              <a:solidFill>
                <a:schemeClr val="accent6">
                  <a:lumMod val="75000"/>
                </a:schemeClr>
              </a:solidFill>
            </a:endParaRPr>
          </a:p>
          <a:p>
            <a:pPr marL="0" indent="0">
              <a:buClr>
                <a:schemeClr val="accent6">
                  <a:lumMod val="75000"/>
                </a:schemeClr>
              </a:buClr>
              <a:defRPr/>
            </a:pPr>
            <a:endParaRPr lang="de-DE" dirty="0">
              <a:solidFill>
                <a:schemeClr val="accent6">
                  <a:lumMod val="75000"/>
                </a:schemeClr>
              </a:solidFill>
            </a:endParaRPr>
          </a:p>
          <a:p>
            <a:pPr marL="285750" indent="-285750">
              <a:buClr>
                <a:schemeClr val="accent6">
                  <a:lumMod val="75000"/>
                </a:schemeClr>
              </a:buClr>
              <a:buFont typeface="Arial" panose="020B0604020202020204" pitchFamily="34" charset="0"/>
              <a:buChar char="•"/>
              <a:defRPr/>
            </a:pPr>
            <a:endParaRPr lang="de-DE" dirty="0">
              <a:solidFill>
                <a:schemeClr val="accent6">
                  <a:lumMod val="75000"/>
                </a:schemeClr>
              </a:solidFill>
            </a:endParaRPr>
          </a:p>
        </p:txBody>
      </p:sp>
    </p:spTree>
    <p:extLst>
      <p:ext uri="{BB962C8B-B14F-4D97-AF65-F5344CB8AC3E}">
        <p14:creationId xmlns:p14="http://schemas.microsoft.com/office/powerpoint/2010/main" val="2384986379"/>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77276635-D5A9-465C-8963-F28AAEC7C5C2}" type="datetime2">
              <a:rPr kumimoji="0" lang="de-DE" sz="1000" b="0" i="0" u="none" strike="noStrike" kern="1200" cap="none" spc="0" normalizeH="0" baseline="0" noProof="0">
                <a:ln>
                  <a:noFill/>
                </a:ln>
                <a:solidFill>
                  <a:srgbClr val="3333C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Dienstag, 13. November 2018</a:t>
            </a:fld>
            <a:endParaRPr kumimoji="0" lang="de-DE" sz="1000" b="0" i="0" u="none" strike="noStrike" kern="1200" cap="none" spc="0" normalizeH="0" baseline="0" noProof="0" dirty="0">
              <a:ln>
                <a:noFill/>
              </a:ln>
              <a:solidFill>
                <a:srgbClr val="3333CC"/>
              </a:solidFill>
              <a:effectLst/>
              <a:uLnTx/>
              <a:uFillTx/>
              <a:latin typeface="Arial"/>
              <a:ea typeface="+mn-ea"/>
              <a:cs typeface="+mn-cs"/>
            </a:endParaRPr>
          </a:p>
        </p:txBody>
      </p:sp>
      <p:sp>
        <p:nvSpPr>
          <p:cNvPr id="10243" name="Rectangle 2"/>
          <p:cNvSpPr>
            <a:spLocks noGrp="1" noChangeArrowheads="1"/>
          </p:cNvSpPr>
          <p:nvPr>
            <p:ph type="title"/>
          </p:nvPr>
        </p:nvSpPr>
        <p:spPr>
          <a:xfrm>
            <a:off x="533400" y="838200"/>
            <a:ext cx="7772400" cy="1143000"/>
          </a:xfrm>
        </p:spPr>
        <p:txBody>
          <a:bodyPr/>
          <a:lstStyle/>
          <a:p>
            <a:pPr>
              <a:defRPr/>
            </a:pPr>
            <a:r>
              <a:rPr lang="de-DE" altLang="de-DE" dirty="0">
                <a:solidFill>
                  <a:schemeClr val="accent6">
                    <a:lumMod val="75000"/>
                  </a:schemeClr>
                </a:solidFill>
                <a:ea typeface="MS PGothic" pitchFamily="34" charset="-128"/>
                <a:cs typeface="Arial" charset="0"/>
              </a:rPr>
              <a:t>Schulform kooperative </a:t>
            </a:r>
            <a:r>
              <a:rPr lang="de-DE" altLang="de-DE" dirty="0" smtClean="0">
                <a:solidFill>
                  <a:schemeClr val="accent6">
                    <a:lumMod val="75000"/>
                  </a:schemeClr>
                </a:solidFill>
                <a:ea typeface="MS PGothic" pitchFamily="34" charset="-128"/>
                <a:cs typeface="Arial" charset="0"/>
              </a:rPr>
              <a:t>Gesamtschule</a:t>
            </a:r>
          </a:p>
        </p:txBody>
      </p:sp>
      <p:sp>
        <p:nvSpPr>
          <p:cNvPr id="67" name="Fußzeilenplatzhalt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200" b="1" i="0" u="none" strike="noStrike" kern="1200" cap="none" spc="0" normalizeH="0" baseline="0" noProof="0">
                <a:ln>
                  <a:noFill/>
                </a:ln>
                <a:solidFill>
                  <a:srgbClr val="244894"/>
                </a:solidFill>
                <a:effectLst/>
                <a:uLnTx/>
                <a:uFillTx/>
                <a:latin typeface="Arial"/>
                <a:ea typeface="+mn-ea"/>
                <a:cs typeface="+mn-cs"/>
              </a:rPr>
              <a:t>Hessisches Kultusministerium</a:t>
            </a:r>
          </a:p>
        </p:txBody>
      </p:sp>
      <p:sp>
        <p:nvSpPr>
          <p:cNvPr id="47109" name="Inhaltsplatzhalter 2"/>
          <p:cNvSpPr>
            <a:spLocks noGrp="1"/>
          </p:cNvSpPr>
          <p:nvPr>
            <p:ph idx="1"/>
          </p:nvPr>
        </p:nvSpPr>
        <p:spPr>
          <a:xfrm>
            <a:off x="531813" y="1979613"/>
            <a:ext cx="7772400" cy="4114800"/>
          </a:xfrm>
        </p:spPr>
        <p:txBody>
          <a:bodyPr/>
          <a:lstStyle/>
          <a:p>
            <a:pPr marL="285750" indent="-285750">
              <a:buFontTx/>
              <a:buChar char="•"/>
            </a:pPr>
            <a:r>
              <a:rPr lang="de-DE" altLang="de-DE" sz="2000" dirty="0" smtClean="0">
                <a:solidFill>
                  <a:srgbClr val="22228B"/>
                </a:solidFill>
              </a:rPr>
              <a:t>Alle drei Bildungsgänge werden unter dem Dach einer Schule angeboten.</a:t>
            </a:r>
          </a:p>
          <a:p>
            <a:pPr marL="285750" indent="-285750">
              <a:buFontTx/>
              <a:buChar char="•"/>
            </a:pPr>
            <a:r>
              <a:rPr lang="de-DE" altLang="de-DE" sz="2000" dirty="0" smtClean="0">
                <a:solidFill>
                  <a:srgbClr val="22228B"/>
                </a:solidFill>
              </a:rPr>
              <a:t>Entsprechend können dort auch alle Abschlüsse der Sekundar-stufe I erreicht werden.</a:t>
            </a:r>
          </a:p>
          <a:p>
            <a:pPr marL="285750" indent="-285750">
              <a:buFontTx/>
              <a:buChar char="•"/>
            </a:pPr>
            <a:r>
              <a:rPr lang="de-DE" altLang="de-DE" sz="2000" b="1" dirty="0" smtClean="0">
                <a:solidFill>
                  <a:srgbClr val="FF0000"/>
                </a:solidFill>
              </a:rPr>
              <a:t>Der Unterricht findet in den jeweiligen Schulzweigen </a:t>
            </a:r>
            <a:r>
              <a:rPr lang="de-DE" altLang="de-DE" sz="2000" b="1" dirty="0" smtClean="0">
                <a:solidFill>
                  <a:srgbClr val="FF0000"/>
                </a:solidFill>
              </a:rPr>
              <a:t>bildungsgangbezogen </a:t>
            </a:r>
            <a:r>
              <a:rPr lang="de-DE" altLang="de-DE" sz="2000" b="1" dirty="0" smtClean="0">
                <a:solidFill>
                  <a:srgbClr val="FF0000"/>
                </a:solidFill>
              </a:rPr>
              <a:t>statt (Hauptschulzweig, Realschulzweig, Gymnasialzweig).</a:t>
            </a:r>
          </a:p>
          <a:p>
            <a:pPr marL="285750" indent="-285750">
              <a:buFontTx/>
              <a:buChar char="•"/>
            </a:pPr>
            <a:r>
              <a:rPr lang="de-DE" altLang="de-DE" sz="2000" dirty="0" smtClean="0">
                <a:solidFill>
                  <a:srgbClr val="22228B"/>
                </a:solidFill>
              </a:rPr>
              <a:t>Der Wechsel des Bildungsgangs kann ohne Schulwechsel erfolgen.</a:t>
            </a:r>
            <a:endParaRPr lang="de-DE" altLang="de-DE" b="1" dirty="0" smtClean="0">
              <a:solidFill>
                <a:srgbClr val="FF0000"/>
              </a:solidFill>
              <a:ea typeface="MS PGothic" panose="020B0600070205080204" pitchFamily="34" charset="-128"/>
            </a:endParaRPr>
          </a:p>
          <a:p>
            <a:pPr marL="285750" indent="-285750" algn="just"/>
            <a:endParaRPr lang="de-DE" altLang="de-DE" dirty="0" smtClean="0"/>
          </a:p>
        </p:txBody>
      </p:sp>
    </p:spTree>
    <p:extLst>
      <p:ext uri="{BB962C8B-B14F-4D97-AF65-F5344CB8AC3E}">
        <p14:creationId xmlns:p14="http://schemas.microsoft.com/office/powerpoint/2010/main" val="2365519833"/>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77276635-D5A9-465C-8963-F28AAEC7C5C2}" type="datetime2">
              <a:rPr kumimoji="0" lang="de-DE" sz="1000" b="0" i="0" u="none" strike="noStrike" kern="1200" cap="none" spc="0" normalizeH="0" baseline="0" noProof="0">
                <a:ln>
                  <a:noFill/>
                </a:ln>
                <a:solidFill>
                  <a:srgbClr val="3333C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Dienstag, 13. November 2018</a:t>
            </a:fld>
            <a:endParaRPr kumimoji="0" lang="de-DE" sz="1000" b="0" i="0" u="none" strike="noStrike" kern="1200" cap="none" spc="0" normalizeH="0" baseline="0" noProof="0" dirty="0">
              <a:ln>
                <a:noFill/>
              </a:ln>
              <a:solidFill>
                <a:srgbClr val="3333CC"/>
              </a:solidFill>
              <a:effectLst/>
              <a:uLnTx/>
              <a:uFillTx/>
              <a:latin typeface="Arial"/>
              <a:ea typeface="+mn-ea"/>
              <a:cs typeface="+mn-cs"/>
            </a:endParaRPr>
          </a:p>
        </p:txBody>
      </p:sp>
      <p:sp>
        <p:nvSpPr>
          <p:cNvPr id="10243" name="Rectangle 2"/>
          <p:cNvSpPr>
            <a:spLocks noGrp="1" noChangeArrowheads="1"/>
          </p:cNvSpPr>
          <p:nvPr>
            <p:ph type="title"/>
          </p:nvPr>
        </p:nvSpPr>
        <p:spPr>
          <a:xfrm>
            <a:off x="533400" y="838200"/>
            <a:ext cx="7772400" cy="1143000"/>
          </a:xfrm>
        </p:spPr>
        <p:txBody>
          <a:bodyPr/>
          <a:lstStyle/>
          <a:p>
            <a:pPr>
              <a:defRPr/>
            </a:pPr>
            <a:r>
              <a:rPr lang="de-DE" altLang="de-DE" dirty="0">
                <a:solidFill>
                  <a:schemeClr val="accent6">
                    <a:lumMod val="75000"/>
                  </a:schemeClr>
                </a:solidFill>
                <a:ea typeface="MS PGothic" pitchFamily="34" charset="-128"/>
                <a:cs typeface="Arial" charset="0"/>
              </a:rPr>
              <a:t>Schulform </a:t>
            </a:r>
            <a:r>
              <a:rPr lang="de-DE" altLang="de-DE" dirty="0" smtClean="0">
                <a:solidFill>
                  <a:schemeClr val="accent6">
                    <a:lumMod val="75000"/>
                  </a:schemeClr>
                </a:solidFill>
                <a:ea typeface="MS PGothic" pitchFamily="34" charset="-128"/>
                <a:cs typeface="Arial" charset="0"/>
              </a:rPr>
              <a:t>integrierte Gesamtschule</a:t>
            </a:r>
          </a:p>
        </p:txBody>
      </p:sp>
      <p:sp>
        <p:nvSpPr>
          <p:cNvPr id="67" name="Fußzeilenplatzhalt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200" b="1" i="0" u="none" strike="noStrike" kern="1200" cap="none" spc="0" normalizeH="0" baseline="0" noProof="0">
                <a:ln>
                  <a:noFill/>
                </a:ln>
                <a:solidFill>
                  <a:srgbClr val="244894"/>
                </a:solidFill>
                <a:effectLst/>
                <a:uLnTx/>
                <a:uFillTx/>
                <a:latin typeface="Arial"/>
                <a:ea typeface="+mn-ea"/>
                <a:cs typeface="+mn-cs"/>
              </a:rPr>
              <a:t>Hessisches Kultusministerium</a:t>
            </a:r>
          </a:p>
        </p:txBody>
      </p:sp>
      <p:sp>
        <p:nvSpPr>
          <p:cNvPr id="24581" name="Inhaltsplatzhalter 2"/>
          <p:cNvSpPr>
            <a:spLocks noGrp="1"/>
          </p:cNvSpPr>
          <p:nvPr>
            <p:ph idx="1"/>
          </p:nvPr>
        </p:nvSpPr>
        <p:spPr>
          <a:xfrm>
            <a:off x="531813" y="1412875"/>
            <a:ext cx="7772400" cy="4681538"/>
          </a:xfrm>
        </p:spPr>
        <p:txBody>
          <a:bodyPr/>
          <a:lstStyle/>
          <a:p>
            <a:pPr marL="285750" indent="-285750">
              <a:buClr>
                <a:srgbClr val="22228B"/>
              </a:buClr>
              <a:buFontTx/>
              <a:buChar char="•"/>
              <a:defRPr/>
            </a:pPr>
            <a:r>
              <a:rPr lang="de-DE" altLang="de-DE" sz="2000" dirty="0" smtClean="0">
                <a:solidFill>
                  <a:schemeClr val="accent6">
                    <a:lumMod val="75000"/>
                  </a:schemeClr>
                </a:solidFill>
              </a:rPr>
              <a:t>Alle drei Bildungsgänge werden unter dem Dach einer Schule angeboten.</a:t>
            </a:r>
          </a:p>
          <a:p>
            <a:pPr marL="285750" indent="-285750">
              <a:buClr>
                <a:srgbClr val="22228B"/>
              </a:buClr>
              <a:buFontTx/>
              <a:buChar char="•"/>
              <a:defRPr/>
            </a:pPr>
            <a:r>
              <a:rPr lang="de-DE" altLang="de-DE" sz="2000" dirty="0" smtClean="0">
                <a:solidFill>
                  <a:schemeClr val="accent6">
                    <a:lumMod val="75000"/>
                  </a:schemeClr>
                </a:solidFill>
              </a:rPr>
              <a:t>Entsprechend können auch alle Abschlüsse der Sekundarstufe I erreicht werden.</a:t>
            </a:r>
          </a:p>
          <a:p>
            <a:pPr marL="285750" indent="-285750">
              <a:buClr>
                <a:srgbClr val="22228B"/>
              </a:buClr>
              <a:buFontTx/>
              <a:buChar char="•"/>
              <a:defRPr/>
            </a:pPr>
            <a:r>
              <a:rPr lang="de-DE" altLang="de-DE" sz="2000" b="1" dirty="0" smtClean="0">
                <a:solidFill>
                  <a:srgbClr val="FF0000"/>
                </a:solidFill>
              </a:rPr>
              <a:t>Der Unterricht findet bildungsgangübergreifend statt, dadurch erfolgt ein längeres gemeinsames Lernen im Klassenverband (Kernunterricht).</a:t>
            </a:r>
          </a:p>
          <a:p>
            <a:pPr marL="285750" indent="-285750">
              <a:buClr>
                <a:srgbClr val="22228B"/>
              </a:buClr>
              <a:buFontTx/>
              <a:buChar char="•"/>
              <a:defRPr/>
            </a:pPr>
            <a:r>
              <a:rPr lang="de-DE" altLang="de-DE" sz="2000" dirty="0">
                <a:solidFill>
                  <a:schemeClr val="accent6">
                    <a:lumMod val="75000"/>
                  </a:schemeClr>
                </a:solidFill>
              </a:rPr>
              <a:t>Zunehmend erfolgt eine Ausdifferenzierung nach Leistung im Kursunterricht (E/G- oder A/B/C-Kurse).</a:t>
            </a:r>
          </a:p>
          <a:p>
            <a:pPr marL="285750" indent="-285750">
              <a:buClr>
                <a:srgbClr val="22228B"/>
              </a:buClr>
              <a:buFontTx/>
              <a:buChar char="•"/>
              <a:defRPr/>
            </a:pPr>
            <a:r>
              <a:rPr lang="de-DE" altLang="de-DE" sz="2000" dirty="0">
                <a:solidFill>
                  <a:schemeClr val="accent6">
                    <a:lumMod val="75000"/>
                  </a:schemeClr>
                </a:solidFill>
              </a:rPr>
              <a:t>Die Zuerkennung des Schulabschlusses entscheidet sich am Ende von Jahrgangsstufe  9 oder 10 auf Grundlage der erbrachten Leistungen.</a:t>
            </a:r>
            <a:endParaRPr lang="de-DE" altLang="de-DE" sz="2000" b="1" dirty="0">
              <a:solidFill>
                <a:schemeClr val="accent6">
                  <a:lumMod val="75000"/>
                </a:schemeClr>
              </a:solidFill>
              <a:ea typeface="MS PGothic" pitchFamily="34" charset="-128"/>
            </a:endParaRPr>
          </a:p>
          <a:p>
            <a:pPr marL="285750" indent="-285750">
              <a:buClr>
                <a:srgbClr val="22228B"/>
              </a:buClr>
              <a:buFontTx/>
              <a:buChar char="•"/>
              <a:defRPr/>
            </a:pPr>
            <a:endParaRPr lang="de-DE" altLang="de-DE" sz="2000" b="1" dirty="0">
              <a:solidFill>
                <a:schemeClr val="accent6">
                  <a:lumMod val="75000"/>
                </a:schemeClr>
              </a:solidFill>
              <a:ea typeface="MS PGothic" pitchFamily="34" charset="-128"/>
            </a:endParaRPr>
          </a:p>
          <a:p>
            <a:pPr marL="285750" indent="-285750">
              <a:buClr>
                <a:srgbClr val="22228B"/>
              </a:buClr>
              <a:buFontTx/>
              <a:buChar char="•"/>
              <a:defRPr/>
            </a:pPr>
            <a:endParaRPr lang="de-DE" altLang="de-DE" sz="2000" dirty="0" smtClean="0">
              <a:solidFill>
                <a:schemeClr val="accent6">
                  <a:lumMod val="75000"/>
                </a:schemeClr>
              </a:solidFill>
            </a:endParaRPr>
          </a:p>
          <a:p>
            <a:pPr marL="285750" indent="-285750">
              <a:defRPr/>
            </a:pPr>
            <a:endParaRPr lang="de-DE" altLang="de-DE" dirty="0" smtClean="0"/>
          </a:p>
        </p:txBody>
      </p:sp>
    </p:spTree>
    <p:extLst>
      <p:ext uri="{BB962C8B-B14F-4D97-AF65-F5344CB8AC3E}">
        <p14:creationId xmlns:p14="http://schemas.microsoft.com/office/powerpoint/2010/main" val="2577687386"/>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Inhaltsplatzhalter 8"/>
          <p:cNvSpPr>
            <a:spLocks noGrp="1"/>
          </p:cNvSpPr>
          <p:nvPr>
            <p:ph idx="1"/>
          </p:nvPr>
        </p:nvSpPr>
        <p:spPr bwMode="auto">
          <a:xfrm>
            <a:off x="827584" y="1052736"/>
            <a:ext cx="7920880" cy="4684753"/>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ts val="0"/>
              </a:spcBef>
              <a:spcAft>
                <a:spcPts val="0"/>
              </a:spcAft>
              <a:buFontTx/>
              <a:buNone/>
            </a:pPr>
            <a:r>
              <a:rPr lang="de-DE" altLang="de-DE" sz="2800" b="1" dirty="0" smtClean="0"/>
              <a:t>Integrierte Gesamtschule </a:t>
            </a:r>
          </a:p>
          <a:p>
            <a:pPr marL="0" indent="0" algn="r">
              <a:spcBef>
                <a:spcPts val="0"/>
              </a:spcBef>
              <a:spcAft>
                <a:spcPts val="0"/>
              </a:spcAft>
              <a:buFontTx/>
              <a:buNone/>
            </a:pPr>
            <a:r>
              <a:rPr lang="de-DE" altLang="de-DE" sz="3600" b="1" dirty="0" smtClean="0"/>
              <a:t>	</a:t>
            </a:r>
            <a:r>
              <a:rPr lang="de-DE" altLang="de-DE" sz="1600" b="1" dirty="0" smtClean="0"/>
              <a:t>			</a:t>
            </a:r>
          </a:p>
          <a:p>
            <a:pPr marL="0" indent="0">
              <a:spcBef>
                <a:spcPts val="0"/>
              </a:spcBef>
              <a:spcAft>
                <a:spcPts val="0"/>
              </a:spcAft>
              <a:buFontTx/>
              <a:buNone/>
            </a:pPr>
            <a:r>
              <a:rPr lang="de-DE" altLang="de-DE" sz="2400" b="1" dirty="0" err="1" smtClean="0"/>
              <a:t>Richtsbergschule</a:t>
            </a:r>
            <a:r>
              <a:rPr lang="de-DE" altLang="de-DE" sz="2400" b="1" dirty="0" smtClean="0"/>
              <a:t>	</a:t>
            </a:r>
          </a:p>
          <a:p>
            <a:pPr marL="0" indent="0">
              <a:spcAft>
                <a:spcPts val="1200"/>
              </a:spcAft>
              <a:buFontTx/>
              <a:buNone/>
            </a:pPr>
            <a:endParaRPr lang="de-DE" altLang="de-DE" sz="2400" b="1" dirty="0"/>
          </a:p>
          <a:p>
            <a:pPr marL="0" indent="0">
              <a:spcAft>
                <a:spcPts val="1200"/>
              </a:spcAft>
              <a:buFontTx/>
              <a:buNone/>
            </a:pPr>
            <a:endParaRPr lang="de-DE" altLang="de-DE" sz="2400" b="1" dirty="0" smtClean="0"/>
          </a:p>
          <a:p>
            <a:pPr marL="0" indent="0">
              <a:spcAft>
                <a:spcPts val="1200"/>
              </a:spcAft>
              <a:buFontTx/>
              <a:buNone/>
            </a:pPr>
            <a:endParaRPr lang="de-DE" altLang="de-DE" sz="2400" b="1" dirty="0"/>
          </a:p>
          <a:p>
            <a:pPr marL="0" indent="0">
              <a:spcAft>
                <a:spcPts val="1200"/>
              </a:spcAft>
              <a:buFontTx/>
              <a:buNone/>
            </a:pPr>
            <a:endParaRPr lang="de-DE" altLang="de-DE" sz="2400" b="1" dirty="0" smtClean="0"/>
          </a:p>
          <a:p>
            <a:pPr marL="0" indent="0" algn="r">
              <a:spcAft>
                <a:spcPts val="1200"/>
              </a:spcAft>
              <a:buFontTx/>
              <a:buNone/>
            </a:pPr>
            <a:endParaRPr lang="de-DE" altLang="de-DE" sz="2400" b="1" dirty="0"/>
          </a:p>
          <a:p>
            <a:pPr marL="0" indent="0">
              <a:spcBef>
                <a:spcPts val="2400"/>
              </a:spcBef>
              <a:spcAft>
                <a:spcPts val="1200"/>
              </a:spcAft>
              <a:buFontTx/>
              <a:buNone/>
            </a:pPr>
            <a:endParaRPr lang="de-DE" altLang="de-DE" sz="2400" b="1" dirty="0" smtClean="0"/>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2996952"/>
            <a:ext cx="5120569" cy="1440160"/>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1916832"/>
            <a:ext cx="654828" cy="628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54629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 name="Rectangle 8"/>
          <p:cNvSpPr>
            <a:spLocks noChangeArrowheads="1"/>
          </p:cNvSpPr>
          <p:nvPr/>
        </p:nvSpPr>
        <p:spPr bwMode="auto">
          <a:xfrm>
            <a:off x="2267743" y="2975234"/>
            <a:ext cx="6120681" cy="1965934"/>
          </a:xfrm>
          <a:prstGeom prst="rect">
            <a:avLst/>
          </a:prstGeom>
          <a:solidFill>
            <a:srgbClr val="0066FF"/>
          </a:solidFill>
          <a:ln w="12700">
            <a:solidFill>
              <a:schemeClr val="tx1"/>
            </a:solidFill>
            <a:miter lim="800000"/>
            <a:headEnd type="none" w="sm" len="sm"/>
            <a:tailEnd type="none" w="sm" len="sm"/>
          </a:ln>
          <a:effectLst/>
          <a:extLst/>
        </p:spPr>
        <p:txBody>
          <a:bodyPr wrap="none" anchor="ctr"/>
          <a:lstStyle/>
          <a:p>
            <a:pPr algn="ctr" eaLnBrk="0" hangingPunct="0">
              <a:defRPr/>
            </a:pPr>
            <a:r>
              <a:rPr lang="de-DE" sz="2400" b="1" dirty="0" smtClean="0">
                <a:solidFill>
                  <a:srgbClr val="FFFFFF"/>
                </a:solidFill>
                <a:latin typeface="Arial"/>
              </a:rPr>
              <a:t>Integrierte Gesamtschule</a:t>
            </a:r>
            <a:endParaRPr lang="de-DE" sz="2400" b="1" dirty="0">
              <a:solidFill>
                <a:srgbClr val="FFFFFF"/>
              </a:solidFill>
              <a:latin typeface="Arial"/>
            </a:endParaRPr>
          </a:p>
        </p:txBody>
      </p:sp>
      <p:sp>
        <p:nvSpPr>
          <p:cNvPr id="14" name="Rectangle 2"/>
          <p:cNvSpPr txBox="1">
            <a:spLocks noChangeArrowheads="1"/>
          </p:cNvSpPr>
          <p:nvPr/>
        </p:nvSpPr>
        <p:spPr bwMode="auto">
          <a:xfrm>
            <a:off x="1367346" y="575194"/>
            <a:ext cx="6877062" cy="615823"/>
          </a:xfrm>
          <a:prstGeom prst="rect">
            <a:avLst/>
          </a:prstGeom>
          <a:noFill/>
          <a:ln>
            <a:noFill/>
          </a:ln>
          <a:extLst/>
        </p:spPr>
        <p:txBody>
          <a:bodyPr/>
          <a:lstStyle>
            <a:lvl1pPr eaLnBrk="0" hangingPunct="0">
              <a:defRPr sz="3200">
                <a:solidFill>
                  <a:schemeClr val="tx1"/>
                </a:solidFill>
                <a:latin typeface="Comic Sans MS" pitchFamily="66" charset="0"/>
              </a:defRPr>
            </a:lvl1pPr>
            <a:lvl2pPr marL="742950" indent="-285750" eaLnBrk="0" hangingPunct="0">
              <a:defRPr sz="3200">
                <a:solidFill>
                  <a:schemeClr val="tx1"/>
                </a:solidFill>
                <a:latin typeface="Comic Sans MS" pitchFamily="66" charset="0"/>
              </a:defRPr>
            </a:lvl2pPr>
            <a:lvl3pPr marL="1143000" indent="-228600" eaLnBrk="0" hangingPunct="0">
              <a:defRPr sz="3200">
                <a:solidFill>
                  <a:schemeClr val="tx1"/>
                </a:solidFill>
                <a:latin typeface="Comic Sans MS" pitchFamily="66" charset="0"/>
              </a:defRPr>
            </a:lvl3pPr>
            <a:lvl4pPr marL="1600200" indent="-228600" eaLnBrk="0" hangingPunct="0">
              <a:defRPr sz="3200">
                <a:solidFill>
                  <a:schemeClr val="tx1"/>
                </a:solidFill>
                <a:latin typeface="Comic Sans MS" pitchFamily="66" charset="0"/>
              </a:defRPr>
            </a:lvl4pPr>
            <a:lvl5pPr marL="2057400" indent="-228600" eaLnBrk="0" hangingPunct="0">
              <a:defRPr sz="3200">
                <a:solidFill>
                  <a:schemeClr val="tx1"/>
                </a:solidFill>
                <a:latin typeface="Comic Sans MS" pitchFamily="66" charset="0"/>
              </a:defRPr>
            </a:lvl5pPr>
            <a:lvl6pPr marL="2514600" indent="-228600" eaLnBrk="0" fontAlgn="base" hangingPunct="0">
              <a:spcBef>
                <a:spcPct val="20000"/>
              </a:spcBef>
              <a:spcAft>
                <a:spcPct val="0"/>
              </a:spcAft>
              <a:buChar char="•"/>
              <a:defRPr sz="3200">
                <a:solidFill>
                  <a:schemeClr val="tx1"/>
                </a:solidFill>
                <a:latin typeface="Comic Sans MS" pitchFamily="66" charset="0"/>
              </a:defRPr>
            </a:lvl6pPr>
            <a:lvl7pPr marL="2971800" indent="-228600" eaLnBrk="0" fontAlgn="base" hangingPunct="0">
              <a:spcBef>
                <a:spcPct val="20000"/>
              </a:spcBef>
              <a:spcAft>
                <a:spcPct val="0"/>
              </a:spcAft>
              <a:buChar char="•"/>
              <a:defRPr sz="3200">
                <a:solidFill>
                  <a:schemeClr val="tx1"/>
                </a:solidFill>
                <a:latin typeface="Comic Sans MS" pitchFamily="66" charset="0"/>
              </a:defRPr>
            </a:lvl7pPr>
            <a:lvl8pPr marL="3429000" indent="-228600" eaLnBrk="0" fontAlgn="base" hangingPunct="0">
              <a:spcBef>
                <a:spcPct val="20000"/>
              </a:spcBef>
              <a:spcAft>
                <a:spcPct val="0"/>
              </a:spcAft>
              <a:buChar char="•"/>
              <a:defRPr sz="3200">
                <a:solidFill>
                  <a:schemeClr val="tx1"/>
                </a:solidFill>
                <a:latin typeface="Comic Sans MS" pitchFamily="66" charset="0"/>
              </a:defRPr>
            </a:lvl8pPr>
            <a:lvl9pPr marL="3886200" indent="-228600" eaLnBrk="0" fontAlgn="base" hangingPunct="0">
              <a:spcBef>
                <a:spcPct val="20000"/>
              </a:spcBef>
              <a:spcAft>
                <a:spcPct val="0"/>
              </a:spcAft>
              <a:buChar char="•"/>
              <a:defRPr sz="3200">
                <a:solidFill>
                  <a:schemeClr val="tx1"/>
                </a:solidFill>
                <a:latin typeface="Comic Sans MS" pitchFamily="66" charset="0"/>
              </a:defRPr>
            </a:lvl9pPr>
          </a:lstStyle>
          <a:p>
            <a:pPr algn="ctr" eaLnBrk="1" hangingPunct="1">
              <a:spcBef>
                <a:spcPct val="20000"/>
              </a:spcBef>
              <a:defRPr/>
            </a:pPr>
            <a:r>
              <a:rPr lang="de-DE" sz="3600" b="1" dirty="0" err="1" smtClean="0">
                <a:solidFill>
                  <a:srgbClr val="000000"/>
                </a:solidFill>
                <a:latin typeface="Arial"/>
              </a:rPr>
              <a:t>Richtsbergschule</a:t>
            </a:r>
            <a:endParaRPr lang="de-DE" sz="3600" b="1" dirty="0" smtClean="0">
              <a:solidFill>
                <a:srgbClr val="000000"/>
              </a:solidFill>
              <a:latin typeface="Arial"/>
            </a:endParaRPr>
          </a:p>
          <a:p>
            <a:pPr algn="ctr" eaLnBrk="1" hangingPunct="1">
              <a:spcBef>
                <a:spcPct val="20000"/>
              </a:spcBef>
              <a:defRPr/>
            </a:pPr>
            <a:endParaRPr lang="de-DE" sz="2800" b="1" dirty="0">
              <a:solidFill>
                <a:srgbClr val="000000"/>
              </a:solidFill>
              <a:latin typeface="Arial"/>
            </a:endParaRPr>
          </a:p>
        </p:txBody>
      </p:sp>
      <p:sp>
        <p:nvSpPr>
          <p:cNvPr id="15" name="Text Box 9"/>
          <p:cNvSpPr txBox="1">
            <a:spLocks noChangeArrowheads="1"/>
          </p:cNvSpPr>
          <p:nvPr/>
        </p:nvSpPr>
        <p:spPr bwMode="auto">
          <a:xfrm>
            <a:off x="880678" y="1402642"/>
            <a:ext cx="7392635" cy="1018245"/>
          </a:xfrm>
          <a:prstGeom prst="rect">
            <a:avLst/>
          </a:prstGeom>
          <a:solidFill>
            <a:schemeClr val="bg1"/>
          </a:solidFill>
          <a:ln w="12700">
            <a:solidFill>
              <a:schemeClr val="tx1"/>
            </a:solidFill>
            <a:miter lim="800000"/>
            <a:headEnd/>
            <a:tailEnd/>
          </a:ln>
          <a:effectLst/>
          <a:extLst/>
        </p:spPr>
        <p:txBody>
          <a:bodyPr wrap="square" lIns="36000" tIns="36000" rIns="36000" bIns="36000" anchor="b" anchorCtr="1">
            <a:noAutofit/>
          </a:bodyPr>
          <a:lstStyle>
            <a:lvl1pPr>
              <a:defRPr sz="3200">
                <a:solidFill>
                  <a:schemeClr val="tx1"/>
                </a:solidFill>
                <a:latin typeface="Comic Sans MS" pitchFamily="66" charset="0"/>
              </a:defRPr>
            </a:lvl1pPr>
            <a:lvl2pPr marL="742950" indent="-285750">
              <a:defRPr sz="3200">
                <a:solidFill>
                  <a:schemeClr val="tx1"/>
                </a:solidFill>
                <a:latin typeface="Comic Sans MS" pitchFamily="66" charset="0"/>
              </a:defRPr>
            </a:lvl2pPr>
            <a:lvl3pPr marL="1143000" indent="-228600">
              <a:defRPr sz="3200">
                <a:solidFill>
                  <a:schemeClr val="tx1"/>
                </a:solidFill>
                <a:latin typeface="Comic Sans MS" pitchFamily="66" charset="0"/>
              </a:defRPr>
            </a:lvl3pPr>
            <a:lvl4pPr marL="1600200" indent="-228600">
              <a:defRPr sz="3200">
                <a:solidFill>
                  <a:schemeClr val="tx1"/>
                </a:solidFill>
                <a:latin typeface="Comic Sans MS" pitchFamily="66" charset="0"/>
              </a:defRPr>
            </a:lvl4pPr>
            <a:lvl5pPr marL="2057400" indent="-228600">
              <a:defRPr sz="3200">
                <a:solidFill>
                  <a:schemeClr val="tx1"/>
                </a:solidFill>
                <a:latin typeface="Comic Sans MS" pitchFamily="66" charset="0"/>
              </a:defRPr>
            </a:lvl5pPr>
            <a:lvl6pPr marL="2514600" indent="-228600" fontAlgn="base">
              <a:spcBef>
                <a:spcPct val="0"/>
              </a:spcBef>
              <a:spcAft>
                <a:spcPct val="0"/>
              </a:spcAft>
              <a:defRPr sz="3200">
                <a:solidFill>
                  <a:schemeClr val="tx1"/>
                </a:solidFill>
                <a:latin typeface="Comic Sans MS" pitchFamily="66" charset="0"/>
              </a:defRPr>
            </a:lvl6pPr>
            <a:lvl7pPr marL="2971800" indent="-228600" fontAlgn="base">
              <a:spcBef>
                <a:spcPct val="0"/>
              </a:spcBef>
              <a:spcAft>
                <a:spcPct val="0"/>
              </a:spcAft>
              <a:defRPr sz="3200">
                <a:solidFill>
                  <a:schemeClr val="tx1"/>
                </a:solidFill>
                <a:latin typeface="Comic Sans MS" pitchFamily="66" charset="0"/>
              </a:defRPr>
            </a:lvl7pPr>
            <a:lvl8pPr marL="3429000" indent="-228600" fontAlgn="base">
              <a:spcBef>
                <a:spcPct val="0"/>
              </a:spcBef>
              <a:spcAft>
                <a:spcPct val="0"/>
              </a:spcAft>
              <a:defRPr sz="3200">
                <a:solidFill>
                  <a:schemeClr val="tx1"/>
                </a:solidFill>
                <a:latin typeface="Comic Sans MS" pitchFamily="66" charset="0"/>
              </a:defRPr>
            </a:lvl8pPr>
            <a:lvl9pPr marL="3886200" indent="-228600" fontAlgn="base">
              <a:spcBef>
                <a:spcPct val="0"/>
              </a:spcBef>
              <a:spcAft>
                <a:spcPct val="0"/>
              </a:spcAft>
              <a:defRPr sz="3200">
                <a:solidFill>
                  <a:schemeClr val="tx1"/>
                </a:solidFill>
                <a:latin typeface="Comic Sans MS" pitchFamily="66" charset="0"/>
              </a:defRPr>
            </a:lvl9pPr>
          </a:lstStyle>
          <a:p>
            <a:pPr algn="ctr" eaLnBrk="0" hangingPunct="0">
              <a:defRPr/>
            </a:pPr>
            <a:r>
              <a:rPr lang="de-DE" sz="2400" b="1" dirty="0" smtClean="0">
                <a:solidFill>
                  <a:srgbClr val="000000"/>
                </a:solidFill>
                <a:latin typeface="Arial"/>
              </a:rPr>
              <a:t>Berufliche Bildung/Studium</a:t>
            </a:r>
          </a:p>
          <a:p>
            <a:pPr algn="ctr" eaLnBrk="0" hangingPunct="0">
              <a:defRPr/>
            </a:pPr>
            <a:endParaRPr lang="de-DE" sz="1200" b="1" dirty="0">
              <a:solidFill>
                <a:srgbClr val="000000"/>
              </a:solidFill>
              <a:latin typeface="Arial"/>
            </a:endParaRPr>
          </a:p>
        </p:txBody>
      </p:sp>
      <p:sp>
        <p:nvSpPr>
          <p:cNvPr id="16" name="Text Box 9"/>
          <p:cNvSpPr txBox="1">
            <a:spLocks noChangeArrowheads="1"/>
          </p:cNvSpPr>
          <p:nvPr/>
        </p:nvSpPr>
        <p:spPr bwMode="auto">
          <a:xfrm>
            <a:off x="2267745" y="2975234"/>
            <a:ext cx="1959302" cy="288000"/>
          </a:xfrm>
          <a:prstGeom prst="rect">
            <a:avLst/>
          </a:prstGeom>
          <a:solidFill>
            <a:schemeClr val="bg1"/>
          </a:solidFill>
          <a:ln w="12700">
            <a:solidFill>
              <a:schemeClr val="tx1"/>
            </a:solidFill>
            <a:miter lim="800000"/>
            <a:headEnd/>
            <a:tailEnd/>
          </a:ln>
          <a:effectLst/>
          <a:extLst/>
        </p:spPr>
        <p:txBody>
          <a:bodyPr wrap="square" lIns="36000" tIns="36000" rIns="36000" bIns="36000" anchor="ctr" anchorCtr="0">
            <a:noAutofit/>
          </a:bodyPr>
          <a:lstStyle>
            <a:lvl1pPr>
              <a:defRPr sz="3200">
                <a:solidFill>
                  <a:schemeClr val="tx1"/>
                </a:solidFill>
                <a:latin typeface="Comic Sans MS" pitchFamily="66" charset="0"/>
              </a:defRPr>
            </a:lvl1pPr>
            <a:lvl2pPr marL="742950" indent="-285750">
              <a:defRPr sz="3200">
                <a:solidFill>
                  <a:schemeClr val="tx1"/>
                </a:solidFill>
                <a:latin typeface="Comic Sans MS" pitchFamily="66" charset="0"/>
              </a:defRPr>
            </a:lvl2pPr>
            <a:lvl3pPr marL="1143000" indent="-228600">
              <a:defRPr sz="3200">
                <a:solidFill>
                  <a:schemeClr val="tx1"/>
                </a:solidFill>
                <a:latin typeface="Comic Sans MS" pitchFamily="66" charset="0"/>
              </a:defRPr>
            </a:lvl3pPr>
            <a:lvl4pPr marL="1600200" indent="-228600">
              <a:defRPr sz="3200">
                <a:solidFill>
                  <a:schemeClr val="tx1"/>
                </a:solidFill>
                <a:latin typeface="Comic Sans MS" pitchFamily="66" charset="0"/>
              </a:defRPr>
            </a:lvl4pPr>
            <a:lvl5pPr marL="2057400" indent="-228600">
              <a:defRPr sz="3200">
                <a:solidFill>
                  <a:schemeClr val="tx1"/>
                </a:solidFill>
                <a:latin typeface="Comic Sans MS" pitchFamily="66" charset="0"/>
              </a:defRPr>
            </a:lvl5pPr>
            <a:lvl6pPr marL="2514600" indent="-228600" fontAlgn="base">
              <a:spcBef>
                <a:spcPct val="0"/>
              </a:spcBef>
              <a:spcAft>
                <a:spcPct val="0"/>
              </a:spcAft>
              <a:defRPr sz="3200">
                <a:solidFill>
                  <a:schemeClr val="tx1"/>
                </a:solidFill>
                <a:latin typeface="Comic Sans MS" pitchFamily="66" charset="0"/>
              </a:defRPr>
            </a:lvl6pPr>
            <a:lvl7pPr marL="2971800" indent="-228600" fontAlgn="base">
              <a:spcBef>
                <a:spcPct val="0"/>
              </a:spcBef>
              <a:spcAft>
                <a:spcPct val="0"/>
              </a:spcAft>
              <a:defRPr sz="3200">
                <a:solidFill>
                  <a:schemeClr val="tx1"/>
                </a:solidFill>
                <a:latin typeface="Comic Sans MS" pitchFamily="66" charset="0"/>
              </a:defRPr>
            </a:lvl7pPr>
            <a:lvl8pPr marL="3429000" indent="-228600" fontAlgn="base">
              <a:spcBef>
                <a:spcPct val="0"/>
              </a:spcBef>
              <a:spcAft>
                <a:spcPct val="0"/>
              </a:spcAft>
              <a:defRPr sz="3200">
                <a:solidFill>
                  <a:schemeClr val="tx1"/>
                </a:solidFill>
                <a:latin typeface="Comic Sans MS" pitchFamily="66" charset="0"/>
              </a:defRPr>
            </a:lvl8pPr>
            <a:lvl9pPr marL="3886200" indent="-228600" fontAlgn="base">
              <a:spcBef>
                <a:spcPct val="0"/>
              </a:spcBef>
              <a:spcAft>
                <a:spcPct val="0"/>
              </a:spcAft>
              <a:defRPr sz="3200">
                <a:solidFill>
                  <a:schemeClr val="tx1"/>
                </a:solidFill>
                <a:latin typeface="Comic Sans MS" pitchFamily="66" charset="0"/>
              </a:defRPr>
            </a:lvl9pPr>
          </a:lstStyle>
          <a:p>
            <a:pPr algn="ctr" eaLnBrk="0" hangingPunct="0">
              <a:defRPr/>
            </a:pPr>
            <a:endParaRPr lang="de-DE" sz="1200" b="1" dirty="0">
              <a:solidFill>
                <a:srgbClr val="000000"/>
              </a:solidFill>
              <a:latin typeface="Arial"/>
            </a:endParaRPr>
          </a:p>
        </p:txBody>
      </p:sp>
      <p:sp>
        <p:nvSpPr>
          <p:cNvPr id="17" name="Text Box 9"/>
          <p:cNvSpPr txBox="1">
            <a:spLocks noChangeArrowheads="1"/>
          </p:cNvSpPr>
          <p:nvPr/>
        </p:nvSpPr>
        <p:spPr bwMode="auto">
          <a:xfrm>
            <a:off x="6703134" y="1700808"/>
            <a:ext cx="1584176" cy="1038610"/>
          </a:xfrm>
          <a:prstGeom prst="rect">
            <a:avLst/>
          </a:prstGeom>
          <a:solidFill>
            <a:schemeClr val="bg1"/>
          </a:solidFill>
          <a:ln w="12700">
            <a:solidFill>
              <a:schemeClr val="tx1"/>
            </a:solidFill>
            <a:miter lim="800000"/>
            <a:headEnd/>
            <a:tailEnd/>
          </a:ln>
          <a:effectLst/>
          <a:extLst/>
        </p:spPr>
        <p:txBody>
          <a:bodyPr wrap="square" lIns="36000" tIns="36000" rIns="36000" bIns="36000" anchor="ctr" anchorCtr="0">
            <a:noAutofit/>
          </a:bodyPr>
          <a:lstStyle>
            <a:lvl1pPr>
              <a:defRPr sz="3200">
                <a:solidFill>
                  <a:schemeClr val="tx1"/>
                </a:solidFill>
                <a:latin typeface="Comic Sans MS" pitchFamily="66" charset="0"/>
              </a:defRPr>
            </a:lvl1pPr>
            <a:lvl2pPr marL="742950" indent="-285750">
              <a:defRPr sz="3200">
                <a:solidFill>
                  <a:schemeClr val="tx1"/>
                </a:solidFill>
                <a:latin typeface="Comic Sans MS" pitchFamily="66" charset="0"/>
              </a:defRPr>
            </a:lvl2pPr>
            <a:lvl3pPr marL="1143000" indent="-228600">
              <a:defRPr sz="3200">
                <a:solidFill>
                  <a:schemeClr val="tx1"/>
                </a:solidFill>
                <a:latin typeface="Comic Sans MS" pitchFamily="66" charset="0"/>
              </a:defRPr>
            </a:lvl3pPr>
            <a:lvl4pPr marL="1600200" indent="-228600">
              <a:defRPr sz="3200">
                <a:solidFill>
                  <a:schemeClr val="tx1"/>
                </a:solidFill>
                <a:latin typeface="Comic Sans MS" pitchFamily="66" charset="0"/>
              </a:defRPr>
            </a:lvl4pPr>
            <a:lvl5pPr marL="2057400" indent="-228600">
              <a:defRPr sz="3200">
                <a:solidFill>
                  <a:schemeClr val="tx1"/>
                </a:solidFill>
                <a:latin typeface="Comic Sans MS" pitchFamily="66" charset="0"/>
              </a:defRPr>
            </a:lvl5pPr>
            <a:lvl6pPr marL="2514600" indent="-228600" fontAlgn="base">
              <a:spcBef>
                <a:spcPct val="0"/>
              </a:spcBef>
              <a:spcAft>
                <a:spcPct val="0"/>
              </a:spcAft>
              <a:defRPr sz="3200">
                <a:solidFill>
                  <a:schemeClr val="tx1"/>
                </a:solidFill>
                <a:latin typeface="Comic Sans MS" pitchFamily="66" charset="0"/>
              </a:defRPr>
            </a:lvl6pPr>
            <a:lvl7pPr marL="2971800" indent="-228600" fontAlgn="base">
              <a:spcBef>
                <a:spcPct val="0"/>
              </a:spcBef>
              <a:spcAft>
                <a:spcPct val="0"/>
              </a:spcAft>
              <a:defRPr sz="3200">
                <a:solidFill>
                  <a:schemeClr val="tx1"/>
                </a:solidFill>
                <a:latin typeface="Comic Sans MS" pitchFamily="66" charset="0"/>
              </a:defRPr>
            </a:lvl7pPr>
            <a:lvl8pPr marL="3429000" indent="-228600" fontAlgn="base">
              <a:spcBef>
                <a:spcPct val="0"/>
              </a:spcBef>
              <a:spcAft>
                <a:spcPct val="0"/>
              </a:spcAft>
              <a:defRPr sz="3200">
                <a:solidFill>
                  <a:schemeClr val="tx1"/>
                </a:solidFill>
                <a:latin typeface="Comic Sans MS" pitchFamily="66" charset="0"/>
              </a:defRPr>
            </a:lvl8pPr>
            <a:lvl9pPr marL="3886200" indent="-228600" fontAlgn="base">
              <a:spcBef>
                <a:spcPct val="0"/>
              </a:spcBef>
              <a:spcAft>
                <a:spcPct val="0"/>
              </a:spcAft>
              <a:defRPr sz="3200">
                <a:solidFill>
                  <a:schemeClr val="tx1"/>
                </a:solidFill>
                <a:latin typeface="Comic Sans MS" pitchFamily="66" charset="0"/>
              </a:defRPr>
            </a:lvl9pPr>
          </a:lstStyle>
          <a:p>
            <a:pPr algn="ctr" eaLnBrk="0" hangingPunct="0">
              <a:defRPr/>
            </a:pPr>
            <a:r>
              <a:rPr lang="de-DE" sz="1200" b="1" dirty="0">
                <a:solidFill>
                  <a:srgbClr val="000000"/>
                </a:solidFill>
                <a:latin typeface="Arial"/>
              </a:rPr>
              <a:t>Berufliches Gymnasium</a:t>
            </a:r>
          </a:p>
          <a:p>
            <a:pPr algn="ctr" eaLnBrk="0" hangingPunct="0">
              <a:defRPr/>
            </a:pPr>
            <a:r>
              <a:rPr lang="de-DE" sz="1200" b="1" dirty="0">
                <a:solidFill>
                  <a:srgbClr val="000000"/>
                </a:solidFill>
                <a:latin typeface="Arial"/>
              </a:rPr>
              <a:t>oder</a:t>
            </a:r>
            <a:endParaRPr lang="de-DE" sz="800" b="1" dirty="0">
              <a:solidFill>
                <a:srgbClr val="000000"/>
              </a:solidFill>
              <a:latin typeface="Arial"/>
            </a:endParaRPr>
          </a:p>
          <a:p>
            <a:pPr algn="ctr" eaLnBrk="0" hangingPunct="0">
              <a:defRPr/>
            </a:pPr>
            <a:r>
              <a:rPr lang="de-DE" sz="1200" b="1" dirty="0">
                <a:solidFill>
                  <a:srgbClr val="000000"/>
                </a:solidFill>
                <a:latin typeface="Arial"/>
              </a:rPr>
              <a:t>Gymnasiale Oberstufe</a:t>
            </a:r>
          </a:p>
        </p:txBody>
      </p:sp>
    </p:spTree>
    <p:extLst>
      <p:ext uri="{BB962C8B-B14F-4D97-AF65-F5344CB8AC3E}">
        <p14:creationId xmlns:p14="http://schemas.microsoft.com/office/powerpoint/2010/main" val="95487177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xfrm>
            <a:off x="531813" y="838200"/>
            <a:ext cx="7772400" cy="1144588"/>
          </a:xfrm>
        </p:spPr>
        <p:txBody>
          <a:bodyPr/>
          <a:lstStyle/>
          <a:p>
            <a:pPr eaLnBrk="1" hangingPunct="1">
              <a:defRPr/>
            </a:pPr>
            <a:r>
              <a:rPr lang="de-DE" altLang="de-DE" dirty="0" smtClean="0">
                <a:solidFill>
                  <a:schemeClr val="accent6">
                    <a:lumMod val="75000"/>
                  </a:schemeClr>
                </a:solidFill>
                <a:ea typeface="MS PGothic" pitchFamily="34" charset="-128"/>
                <a:cs typeface="Arial" charset="0"/>
              </a:rPr>
              <a:t>Wie geht es weiter nach der Grundschule?</a:t>
            </a:r>
          </a:p>
        </p:txBody>
      </p:sp>
      <p:sp>
        <p:nvSpPr>
          <p:cNvPr id="6147" name="Inhaltsplatzhalter 2"/>
          <p:cNvSpPr>
            <a:spLocks noGrp="1"/>
          </p:cNvSpPr>
          <p:nvPr>
            <p:ph idx="1"/>
          </p:nvPr>
        </p:nvSpPr>
        <p:spPr>
          <a:xfrm>
            <a:off x="531813" y="1979613"/>
            <a:ext cx="7772400" cy="4114800"/>
          </a:xfrm>
        </p:spPr>
        <p:txBody>
          <a:bodyPr/>
          <a:lstStyle/>
          <a:p>
            <a:pPr marL="0" indent="0" algn="ctr" eaLnBrk="1" hangingPunct="1">
              <a:lnSpc>
                <a:spcPts val="2600"/>
              </a:lnSpc>
              <a:spcAft>
                <a:spcPts val="600"/>
              </a:spcAft>
              <a:buClr>
                <a:schemeClr val="tx2"/>
              </a:buClr>
              <a:defRPr/>
            </a:pPr>
            <a:r>
              <a:rPr lang="de-DE" altLang="de-DE" sz="2000" dirty="0" smtClean="0">
                <a:solidFill>
                  <a:schemeClr val="accent6">
                    <a:lumMod val="75000"/>
                  </a:schemeClr>
                </a:solidFill>
                <a:ea typeface="MS PGothic" pitchFamily="34" charset="-128"/>
                <a:cs typeface="Arial" charset="0"/>
              </a:rPr>
              <a:t>Auf den </a:t>
            </a:r>
            <a:r>
              <a:rPr lang="de-DE" altLang="de-DE" sz="2000" b="1" dirty="0" smtClean="0">
                <a:solidFill>
                  <a:srgbClr val="FF0000"/>
                </a:solidFill>
                <a:ea typeface="MS PGothic" pitchFamily="34" charset="-128"/>
                <a:cs typeface="Arial" charset="0"/>
              </a:rPr>
              <a:t>Bildungsgang der Grundschule </a:t>
            </a:r>
            <a:r>
              <a:rPr lang="de-DE" altLang="de-DE" sz="2000" dirty="0" smtClean="0">
                <a:solidFill>
                  <a:schemeClr val="accent6">
                    <a:lumMod val="75000"/>
                  </a:schemeClr>
                </a:solidFill>
                <a:ea typeface="MS PGothic" pitchFamily="34" charset="-128"/>
                <a:cs typeface="Arial" charset="0"/>
              </a:rPr>
              <a:t>bauen </a:t>
            </a:r>
            <a:endParaRPr lang="de-DE" altLang="de-DE" sz="2000" dirty="0" smtClean="0">
              <a:solidFill>
                <a:schemeClr val="accent6">
                  <a:lumMod val="75000"/>
                </a:schemeClr>
              </a:solidFill>
              <a:ea typeface="MS PGothic" pitchFamily="34" charset="-128"/>
              <a:cs typeface="Arial" charset="0"/>
            </a:endParaRPr>
          </a:p>
          <a:p>
            <a:pPr marL="0" indent="0" algn="ctr" eaLnBrk="1" hangingPunct="1">
              <a:lnSpc>
                <a:spcPts val="2600"/>
              </a:lnSpc>
              <a:spcAft>
                <a:spcPts val="600"/>
              </a:spcAft>
              <a:buClr>
                <a:schemeClr val="tx2"/>
              </a:buClr>
              <a:defRPr/>
            </a:pPr>
            <a:r>
              <a:rPr lang="de-DE" altLang="de-DE" sz="2000" dirty="0" smtClean="0">
                <a:solidFill>
                  <a:schemeClr val="accent6">
                    <a:lumMod val="75000"/>
                  </a:schemeClr>
                </a:solidFill>
                <a:ea typeface="MS PGothic" pitchFamily="34" charset="-128"/>
                <a:cs typeface="Arial" charset="0"/>
              </a:rPr>
              <a:t>die </a:t>
            </a:r>
            <a:r>
              <a:rPr lang="de-DE" altLang="de-DE" sz="2000" b="1" dirty="0" smtClean="0">
                <a:solidFill>
                  <a:srgbClr val="FF0000"/>
                </a:solidFill>
                <a:ea typeface="MS PGothic" pitchFamily="34" charset="-128"/>
                <a:cs typeface="Arial" charset="0"/>
              </a:rPr>
              <a:t>drei Bildungsgänge </a:t>
            </a:r>
            <a:r>
              <a:rPr lang="de-DE" altLang="de-DE" sz="2000" b="1" dirty="0" smtClean="0">
                <a:solidFill>
                  <a:srgbClr val="FF0000"/>
                </a:solidFill>
                <a:ea typeface="MS PGothic" pitchFamily="34" charset="-128"/>
                <a:cs typeface="Arial" charset="0"/>
              </a:rPr>
              <a:t>der Sekundarstufe I </a:t>
            </a:r>
            <a:r>
              <a:rPr lang="de-DE" altLang="de-DE" sz="2000" dirty="0" smtClean="0">
                <a:solidFill>
                  <a:schemeClr val="accent6">
                    <a:lumMod val="75000"/>
                  </a:schemeClr>
                </a:solidFill>
                <a:ea typeface="MS PGothic" pitchFamily="34" charset="-128"/>
                <a:cs typeface="Arial" charset="0"/>
              </a:rPr>
              <a:t>(Mittelstufe) auf.</a:t>
            </a:r>
          </a:p>
          <a:p>
            <a:pPr marL="0" indent="0" algn="ctr" eaLnBrk="1" hangingPunct="1">
              <a:lnSpc>
                <a:spcPts val="2600"/>
              </a:lnSpc>
              <a:spcAft>
                <a:spcPts val="600"/>
              </a:spcAft>
              <a:buClr>
                <a:schemeClr val="tx2"/>
              </a:buClr>
              <a:defRPr/>
            </a:pPr>
            <a:endParaRPr lang="de-DE" altLang="de-DE" sz="2000" dirty="0" smtClean="0">
              <a:cs typeface="Arial" charset="0"/>
            </a:endParaRPr>
          </a:p>
          <a:p>
            <a:pPr marL="0" indent="0" algn="ctr" eaLnBrk="1" hangingPunct="1">
              <a:lnSpc>
                <a:spcPts val="2600"/>
              </a:lnSpc>
              <a:spcAft>
                <a:spcPts val="600"/>
              </a:spcAft>
              <a:buClr>
                <a:schemeClr val="tx2"/>
              </a:buClr>
              <a:defRPr/>
            </a:pPr>
            <a:endParaRPr lang="de-DE" altLang="de-DE" sz="2000" dirty="0" smtClean="0">
              <a:cs typeface="Arial" charset="0"/>
            </a:endParaRPr>
          </a:p>
          <a:p>
            <a:pPr marL="0" indent="0" algn="ctr" eaLnBrk="1" hangingPunct="1">
              <a:lnSpc>
                <a:spcPts val="2600"/>
              </a:lnSpc>
              <a:spcAft>
                <a:spcPts val="600"/>
              </a:spcAft>
              <a:buClr>
                <a:schemeClr val="tx2"/>
              </a:buClr>
              <a:defRPr/>
            </a:pPr>
            <a:endParaRPr lang="de-DE" altLang="de-DE" sz="2000" b="1" dirty="0" smtClean="0">
              <a:cs typeface="Arial" charset="0"/>
            </a:endParaRPr>
          </a:p>
          <a:p>
            <a:pPr marL="0" indent="0" algn="ctr" eaLnBrk="1" hangingPunct="1">
              <a:lnSpc>
                <a:spcPts val="2600"/>
              </a:lnSpc>
              <a:spcAft>
                <a:spcPts val="600"/>
              </a:spcAft>
              <a:buClr>
                <a:schemeClr val="tx2"/>
              </a:buClr>
              <a:defRPr/>
            </a:pPr>
            <a:endParaRPr lang="de-DE" altLang="de-DE" sz="2000" b="1" dirty="0" smtClean="0">
              <a:cs typeface="Arial" charset="0"/>
            </a:endParaRPr>
          </a:p>
          <a:p>
            <a:pPr marL="0" indent="0" algn="ctr" eaLnBrk="1" hangingPunct="1">
              <a:lnSpc>
                <a:spcPts val="2600"/>
              </a:lnSpc>
              <a:spcAft>
                <a:spcPts val="600"/>
              </a:spcAft>
              <a:buClr>
                <a:schemeClr val="tx2"/>
              </a:buClr>
              <a:defRPr/>
            </a:pPr>
            <a:endParaRPr lang="de-DE" altLang="de-DE" sz="2000" dirty="0" smtClean="0">
              <a:solidFill>
                <a:schemeClr val="accent6">
                  <a:lumMod val="75000"/>
                </a:schemeClr>
              </a:solidFill>
              <a:ea typeface="MS PGothic" pitchFamily="34" charset="-128"/>
            </a:endParaRPr>
          </a:p>
          <a:p>
            <a:pPr marL="0" indent="0" algn="ctr" eaLnBrk="1" hangingPunct="1">
              <a:lnSpc>
                <a:spcPts val="2600"/>
              </a:lnSpc>
              <a:spcAft>
                <a:spcPts val="600"/>
              </a:spcAft>
              <a:buClr>
                <a:schemeClr val="tx2"/>
              </a:buClr>
              <a:defRPr/>
            </a:pPr>
            <a:r>
              <a:rPr lang="de-DE" altLang="de-DE" sz="2000" dirty="0" smtClean="0">
                <a:solidFill>
                  <a:schemeClr val="accent6">
                    <a:lumMod val="75000"/>
                  </a:schemeClr>
                </a:solidFill>
                <a:ea typeface="MS PGothic" pitchFamily="34" charset="-128"/>
              </a:rPr>
              <a:t>Nach </a:t>
            </a:r>
            <a:r>
              <a:rPr lang="de-DE" altLang="de-DE" sz="2000" dirty="0" smtClean="0">
                <a:solidFill>
                  <a:schemeClr val="accent6">
                    <a:lumMod val="75000"/>
                  </a:schemeClr>
                </a:solidFill>
                <a:ea typeface="MS PGothic" pitchFamily="34" charset="-128"/>
              </a:rPr>
              <a:t>der Jahrgangsstufe 4 wechselt Ihr Kind nun in eine</a:t>
            </a:r>
          </a:p>
          <a:p>
            <a:pPr marL="0" indent="0" algn="ctr" eaLnBrk="1" hangingPunct="1">
              <a:lnSpc>
                <a:spcPts val="2600"/>
              </a:lnSpc>
              <a:spcAft>
                <a:spcPts val="600"/>
              </a:spcAft>
              <a:buClr>
                <a:schemeClr val="tx2"/>
              </a:buClr>
              <a:defRPr/>
            </a:pPr>
            <a:r>
              <a:rPr lang="de-DE" altLang="de-DE" sz="2000" dirty="0" smtClean="0">
                <a:solidFill>
                  <a:schemeClr val="accent6">
                    <a:lumMod val="75000"/>
                  </a:schemeClr>
                </a:solidFill>
                <a:ea typeface="MS PGothic" pitchFamily="34" charset="-128"/>
              </a:rPr>
              <a:t> weiterführende Schule.</a:t>
            </a:r>
          </a:p>
        </p:txBody>
      </p:sp>
      <p:sp>
        <p:nvSpPr>
          <p:cNvPr id="4" name="Datumsplatzhalter 3"/>
          <p:cNvSpPr>
            <a:spLocks noGrp="1"/>
          </p:cNvSpPr>
          <p:nvPr>
            <p:ph type="dt"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28FAD278-A9C7-4686-88A6-BD1EDC39DE5F}" type="datetime2">
              <a:rPr kumimoji="0" lang="de-DE" sz="1000" b="0" i="0" u="none" strike="noStrike" kern="1200" cap="none" spc="0" normalizeH="0" baseline="0" noProof="0" smtClean="0">
                <a:ln>
                  <a:noFill/>
                </a:ln>
                <a:solidFill>
                  <a:srgbClr val="3333C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Dienstag, 13. November 2018</a:t>
            </a:fld>
            <a:endParaRPr kumimoji="0" lang="de-DE" sz="1000" b="0" i="0" u="none" strike="noStrike" kern="1200" cap="none" spc="0" normalizeH="0" baseline="0" noProof="0" dirty="0">
              <a:ln>
                <a:noFill/>
              </a:ln>
              <a:solidFill>
                <a:srgbClr val="3333CC"/>
              </a:solidFill>
              <a:effectLst/>
              <a:uLnTx/>
              <a:uFillTx/>
              <a:latin typeface="Arial"/>
              <a:ea typeface="+mn-ea"/>
              <a:cs typeface="+mn-cs"/>
            </a:endParaRPr>
          </a:p>
        </p:txBody>
      </p:sp>
      <p:sp>
        <p:nvSpPr>
          <p:cNvPr id="7" name="Fußzeilenplatzhalt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200" b="1" i="0" u="none" strike="noStrike" kern="1200" cap="none" spc="0" normalizeH="0" baseline="0" noProof="0">
                <a:ln>
                  <a:noFill/>
                </a:ln>
                <a:solidFill>
                  <a:srgbClr val="244894"/>
                </a:solidFill>
                <a:effectLst/>
                <a:uLnTx/>
                <a:uFillTx/>
                <a:latin typeface="Arial"/>
                <a:ea typeface="+mn-ea"/>
                <a:cs typeface="+mn-cs"/>
              </a:rPr>
              <a:t>Hessisches Kultusministerium</a:t>
            </a:r>
          </a:p>
        </p:txBody>
      </p:sp>
      <p:graphicFrame>
        <p:nvGraphicFramePr>
          <p:cNvPr id="2" name="Tabelle 1"/>
          <p:cNvGraphicFramePr>
            <a:graphicFrameLocks noGrp="1"/>
          </p:cNvGraphicFramePr>
          <p:nvPr/>
        </p:nvGraphicFramePr>
        <p:xfrm>
          <a:off x="900113" y="2932113"/>
          <a:ext cx="7200900" cy="1296987"/>
        </p:xfrm>
        <a:graphic>
          <a:graphicData uri="http://schemas.openxmlformats.org/drawingml/2006/table">
            <a:tbl>
              <a:tblPr firstRow="1" bandRow="1">
                <a:tableStyleId>{5C22544A-7EE6-4342-B048-85BDC9FD1C3A}</a:tableStyleId>
              </a:tblPr>
              <a:tblGrid>
                <a:gridCol w="2568434">
                  <a:extLst>
                    <a:ext uri="{9D8B030D-6E8A-4147-A177-3AD203B41FA5}">
                      <a16:colId xmlns:a16="http://schemas.microsoft.com/office/drawing/2014/main" val="20000"/>
                    </a:ext>
                  </a:extLst>
                </a:gridCol>
                <a:gridCol w="2399597">
                  <a:extLst>
                    <a:ext uri="{9D8B030D-6E8A-4147-A177-3AD203B41FA5}">
                      <a16:colId xmlns:a16="http://schemas.microsoft.com/office/drawing/2014/main" val="20001"/>
                    </a:ext>
                  </a:extLst>
                </a:gridCol>
                <a:gridCol w="2232869">
                  <a:extLst>
                    <a:ext uri="{9D8B030D-6E8A-4147-A177-3AD203B41FA5}">
                      <a16:colId xmlns:a16="http://schemas.microsoft.com/office/drawing/2014/main" val="20002"/>
                    </a:ext>
                  </a:extLst>
                </a:gridCol>
              </a:tblGrid>
              <a:tr h="1296987">
                <a:tc>
                  <a:txBody>
                    <a:bodyPr/>
                    <a:lstStyle/>
                    <a:p>
                      <a:pPr algn="ctr"/>
                      <a:endParaRPr lang="de-DE" sz="2000" kern="1200" dirty="0" smtClean="0">
                        <a:solidFill>
                          <a:schemeClr val="bg1"/>
                        </a:solidFill>
                        <a:latin typeface="+mn-lt"/>
                        <a:ea typeface="+mn-ea"/>
                        <a:cs typeface="+mn-cs"/>
                      </a:endParaRPr>
                    </a:p>
                    <a:p>
                      <a:pPr algn="ctr"/>
                      <a:r>
                        <a:rPr lang="de-DE" sz="2000" kern="1200" dirty="0" smtClean="0">
                          <a:solidFill>
                            <a:schemeClr val="bg1"/>
                          </a:solidFill>
                          <a:latin typeface="+mn-lt"/>
                          <a:ea typeface="+mn-ea"/>
                          <a:cs typeface="+mn-cs"/>
                        </a:rPr>
                        <a:t>Hauptschul-</a:t>
                      </a:r>
                    </a:p>
                    <a:p>
                      <a:pPr algn="ctr"/>
                      <a:r>
                        <a:rPr lang="de-DE" sz="2000" kern="1200" dirty="0" smtClean="0">
                          <a:solidFill>
                            <a:schemeClr val="bg1"/>
                          </a:solidFill>
                          <a:latin typeface="+mn-lt"/>
                          <a:ea typeface="+mn-ea"/>
                          <a:cs typeface="+mn-cs"/>
                        </a:rPr>
                        <a:t>bildungsgang</a:t>
                      </a:r>
                      <a:endParaRPr lang="de-DE" sz="2000" kern="1200" dirty="0">
                        <a:solidFill>
                          <a:schemeClr val="bg1"/>
                        </a:solidFill>
                        <a:latin typeface="+mn-lt"/>
                        <a:ea typeface="+mn-ea"/>
                        <a:cs typeface="+mn-cs"/>
                      </a:endParaRPr>
                    </a:p>
                  </a:txBody>
                  <a:tcPr marL="91445" marR="91445" marT="45762" marB="45762">
                    <a:solidFill>
                      <a:schemeClr val="accent6">
                        <a:lumMod val="75000"/>
                        <a:alpha val="75000"/>
                      </a:schemeClr>
                    </a:solidFill>
                  </a:tcPr>
                </a:tc>
                <a:tc>
                  <a:txBody>
                    <a:bodyPr/>
                    <a:lstStyle/>
                    <a:p>
                      <a:pPr algn="ctr"/>
                      <a:endParaRPr lang="de-DE" sz="2000" b="1" kern="1200" dirty="0" smtClean="0">
                        <a:solidFill>
                          <a:schemeClr val="bg1"/>
                        </a:solidFill>
                        <a:latin typeface="+mn-lt"/>
                        <a:ea typeface="+mn-ea"/>
                        <a:cs typeface="+mn-cs"/>
                      </a:endParaRPr>
                    </a:p>
                    <a:p>
                      <a:pPr algn="ctr"/>
                      <a:r>
                        <a:rPr lang="de-DE" sz="2000" b="1" kern="1200" dirty="0" smtClean="0">
                          <a:solidFill>
                            <a:schemeClr val="bg1"/>
                          </a:solidFill>
                          <a:latin typeface="+mn-lt"/>
                          <a:ea typeface="+mn-ea"/>
                          <a:cs typeface="+mn-cs"/>
                        </a:rPr>
                        <a:t>Realschul-</a:t>
                      </a:r>
                    </a:p>
                    <a:p>
                      <a:pPr algn="ctr"/>
                      <a:r>
                        <a:rPr lang="de-DE" sz="2000" b="1" kern="1200" dirty="0" smtClean="0">
                          <a:solidFill>
                            <a:schemeClr val="bg1"/>
                          </a:solidFill>
                          <a:latin typeface="+mn-lt"/>
                          <a:ea typeface="+mn-ea"/>
                          <a:cs typeface="+mn-cs"/>
                        </a:rPr>
                        <a:t>bildungsgang</a:t>
                      </a:r>
                      <a:endParaRPr lang="de-DE" sz="2000" b="1" kern="1200" dirty="0">
                        <a:solidFill>
                          <a:schemeClr val="bg1"/>
                        </a:solidFill>
                        <a:latin typeface="+mn-lt"/>
                        <a:ea typeface="+mn-ea"/>
                        <a:cs typeface="+mn-cs"/>
                      </a:endParaRPr>
                    </a:p>
                  </a:txBody>
                  <a:tcPr marL="91445" marR="91445" marT="45762" marB="45762">
                    <a:solidFill>
                      <a:schemeClr val="accent6">
                        <a:lumMod val="75000"/>
                        <a:alpha val="50000"/>
                      </a:schemeClr>
                    </a:solidFill>
                  </a:tcPr>
                </a:tc>
                <a:tc>
                  <a:txBody>
                    <a:bodyPr/>
                    <a:lstStyle/>
                    <a:p>
                      <a:pPr algn="ctr"/>
                      <a:endParaRPr lang="de-DE" sz="2000" b="1" kern="1200" dirty="0" smtClean="0">
                        <a:solidFill>
                          <a:schemeClr val="bg1"/>
                        </a:solidFill>
                        <a:latin typeface="+mn-lt"/>
                        <a:ea typeface="+mn-ea"/>
                        <a:cs typeface="+mn-cs"/>
                      </a:endParaRPr>
                    </a:p>
                    <a:p>
                      <a:pPr algn="ctr"/>
                      <a:r>
                        <a:rPr lang="de-DE" sz="2000" b="1" kern="1200" dirty="0" smtClean="0">
                          <a:solidFill>
                            <a:schemeClr val="bg1"/>
                          </a:solidFill>
                          <a:latin typeface="+mn-lt"/>
                          <a:ea typeface="+mn-ea"/>
                          <a:cs typeface="+mn-cs"/>
                        </a:rPr>
                        <a:t>Gymnasialer</a:t>
                      </a:r>
                    </a:p>
                    <a:p>
                      <a:pPr algn="ctr"/>
                      <a:r>
                        <a:rPr lang="de-DE" sz="2000" b="1" kern="1200" dirty="0" smtClean="0">
                          <a:solidFill>
                            <a:schemeClr val="bg1"/>
                          </a:solidFill>
                          <a:latin typeface="+mn-lt"/>
                          <a:ea typeface="+mn-ea"/>
                          <a:cs typeface="+mn-cs"/>
                        </a:rPr>
                        <a:t>Bildungsgang</a:t>
                      </a:r>
                      <a:endParaRPr lang="de-DE" sz="2000" b="1" kern="1200" dirty="0">
                        <a:solidFill>
                          <a:schemeClr val="bg1"/>
                        </a:solidFill>
                        <a:latin typeface="+mn-lt"/>
                        <a:ea typeface="+mn-ea"/>
                        <a:cs typeface="+mn-cs"/>
                      </a:endParaRPr>
                    </a:p>
                  </a:txBody>
                  <a:tcPr marL="91445" marR="91445" marT="45762" marB="45762">
                    <a:solidFill>
                      <a:schemeClr val="accent6">
                        <a:lumMod val="75000"/>
                        <a:alpha val="75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8109628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89" name="Titel 1"/>
          <p:cNvSpPr>
            <a:spLocks noGrp="1"/>
          </p:cNvSpPr>
          <p:nvPr>
            <p:ph type="title"/>
          </p:nvPr>
        </p:nvSpPr>
        <p:spPr>
          <a:xfrm>
            <a:off x="2141935" y="917575"/>
            <a:ext cx="4914900" cy="927249"/>
          </a:xfrm>
        </p:spPr>
        <p:txBody>
          <a:bodyPr>
            <a:normAutofit fontScale="90000"/>
          </a:bodyPr>
          <a:lstStyle/>
          <a:p>
            <a:pPr eaLnBrk="1" hangingPunct="1">
              <a:defRPr/>
            </a:pPr>
            <a:r>
              <a:rPr lang="de-DE" dirty="0" smtClean="0"/>
              <a:t>Richtsbergschule</a:t>
            </a:r>
            <a:br>
              <a:rPr lang="de-DE" dirty="0" smtClean="0"/>
            </a:br>
            <a:endParaRPr lang="de-DE" sz="3600" dirty="0"/>
          </a:p>
        </p:txBody>
      </p:sp>
      <p:sp>
        <p:nvSpPr>
          <p:cNvPr id="2" name="Rechteck 1"/>
          <p:cNvSpPr/>
          <p:nvPr/>
        </p:nvSpPr>
        <p:spPr>
          <a:xfrm>
            <a:off x="7056835" y="115890"/>
            <a:ext cx="809625" cy="1158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6387" name="Inhaltsplatzhalter 7"/>
          <p:cNvSpPr>
            <a:spLocks noGrp="1"/>
          </p:cNvSpPr>
          <p:nvPr>
            <p:ph idx="1"/>
          </p:nvPr>
        </p:nvSpPr>
        <p:spPr bwMode="auto">
          <a:xfrm>
            <a:off x="611560" y="1916832"/>
            <a:ext cx="7920880" cy="395004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10000"/>
          </a:bodyPr>
          <a:lstStyle/>
          <a:p>
            <a:pPr marL="0" indent="0">
              <a:buNone/>
              <a:defRPr/>
            </a:pPr>
            <a:endParaRPr lang="de-DE" dirty="0" smtClean="0"/>
          </a:p>
          <a:p>
            <a:r>
              <a:rPr lang="de-DE" sz="2000" dirty="0"/>
              <a:t>Kleine Lerngruppen ermöglichen individualisiertes Lernen mit kleinen Lehrer/innen-Teams (und damit auch die gymnasiale Anschlussfähigkeit der Gesamtschule/Versetzung)</a:t>
            </a:r>
          </a:p>
          <a:p>
            <a:r>
              <a:rPr lang="de-DE" sz="2000" dirty="0"/>
              <a:t>Projekttage in Jg. 5/6 (Wald, Sport, Ernährung, Musikschule, Theater, Werken, Naturwissenschaften)</a:t>
            </a:r>
          </a:p>
          <a:p>
            <a:r>
              <a:rPr lang="de-DE" sz="2000" dirty="0"/>
              <a:t>Inklusion und Integration als zertifizierte </a:t>
            </a:r>
            <a:r>
              <a:rPr lang="de-DE" sz="2000" dirty="0" err="1"/>
              <a:t>Kultur.Schule</a:t>
            </a:r>
            <a:r>
              <a:rPr lang="de-DE" sz="2000" dirty="0"/>
              <a:t> des Landes Hessen</a:t>
            </a:r>
          </a:p>
          <a:p>
            <a:r>
              <a:rPr lang="de-DE" altLang="de-DE" sz="2000" dirty="0">
                <a:solidFill>
                  <a:srgbClr val="000000"/>
                </a:solidFill>
              </a:rPr>
              <a:t>Ganztagsschule (mit HA-Hilfe, Lernzeiten, AG-Angebote Labor, Musik, </a:t>
            </a:r>
            <a:r>
              <a:rPr lang="de-DE" altLang="de-DE" sz="2000" dirty="0" err="1">
                <a:solidFill>
                  <a:srgbClr val="000000"/>
                </a:solidFill>
              </a:rPr>
              <a:t>Robotikum</a:t>
            </a:r>
            <a:r>
              <a:rPr lang="de-DE" altLang="de-DE" sz="2000" dirty="0">
                <a:solidFill>
                  <a:srgbClr val="000000"/>
                </a:solidFill>
              </a:rPr>
              <a:t>, Sport, Schach, </a:t>
            </a:r>
            <a:r>
              <a:rPr lang="de-DE" altLang="de-DE" sz="2000" dirty="0" smtClean="0">
                <a:solidFill>
                  <a:srgbClr val="000000"/>
                </a:solidFill>
              </a:rPr>
              <a:t>…), eigener Koch, </a:t>
            </a:r>
            <a:r>
              <a:rPr lang="de-DE" altLang="de-DE" sz="2000" dirty="0">
                <a:solidFill>
                  <a:srgbClr val="000000"/>
                </a:solidFill>
              </a:rPr>
              <a:t>verbindlich bis 14:30 </a:t>
            </a:r>
            <a:r>
              <a:rPr lang="de-DE" altLang="de-DE" sz="2000" dirty="0" smtClean="0">
                <a:solidFill>
                  <a:srgbClr val="000000"/>
                </a:solidFill>
              </a:rPr>
              <a:t>Uhr, Angebot bis 17:00 Uhr</a:t>
            </a:r>
            <a:endParaRPr lang="de-DE" altLang="de-DE" sz="2000" dirty="0">
              <a:solidFill>
                <a:srgbClr val="000000"/>
              </a:solidFill>
            </a:endParaRPr>
          </a:p>
          <a:p>
            <a:endParaRPr lang="de-DE" altLang="de-DE" sz="2400" dirty="0">
              <a:solidFill>
                <a:srgbClr val="000000"/>
              </a:solidFill>
            </a:endParaRPr>
          </a:p>
        </p:txBody>
      </p:sp>
      <p:pic>
        <p:nvPicPr>
          <p:cNvPr id="18437"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0388" y="548680"/>
            <a:ext cx="956072"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06097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77276635-D5A9-465C-8963-F28AAEC7C5C2}" type="datetime2">
              <a:rPr kumimoji="0" lang="de-DE" sz="1000" b="0" i="0" u="none" strike="noStrike" kern="1200" cap="none" spc="0" normalizeH="0" baseline="0" noProof="0">
                <a:ln>
                  <a:noFill/>
                </a:ln>
                <a:solidFill>
                  <a:srgbClr val="3333C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Dienstag, 13. November 2018</a:t>
            </a:fld>
            <a:endParaRPr kumimoji="0" lang="de-DE" sz="1000" b="0" i="0" u="none" strike="noStrike" kern="1200" cap="none" spc="0" normalizeH="0" baseline="0" noProof="0" dirty="0">
              <a:ln>
                <a:noFill/>
              </a:ln>
              <a:solidFill>
                <a:srgbClr val="3333CC"/>
              </a:solidFill>
              <a:effectLst/>
              <a:uLnTx/>
              <a:uFillTx/>
              <a:latin typeface="Arial"/>
              <a:ea typeface="+mn-ea"/>
              <a:cs typeface="+mn-cs"/>
            </a:endParaRPr>
          </a:p>
        </p:txBody>
      </p:sp>
      <p:sp>
        <p:nvSpPr>
          <p:cNvPr id="10243" name="Rectangle 2"/>
          <p:cNvSpPr>
            <a:spLocks noGrp="1" noChangeArrowheads="1"/>
          </p:cNvSpPr>
          <p:nvPr>
            <p:ph type="title"/>
          </p:nvPr>
        </p:nvSpPr>
        <p:spPr>
          <a:xfrm>
            <a:off x="533400" y="838200"/>
            <a:ext cx="7772400" cy="503238"/>
          </a:xfrm>
        </p:spPr>
        <p:txBody>
          <a:bodyPr/>
          <a:lstStyle/>
          <a:p>
            <a:pPr>
              <a:defRPr/>
            </a:pPr>
            <a:r>
              <a:rPr lang="de-DE" altLang="de-DE" dirty="0" smtClean="0">
                <a:solidFill>
                  <a:schemeClr val="accent6">
                    <a:lumMod val="75000"/>
                  </a:schemeClr>
                </a:solidFill>
                <a:ea typeface="MS PGothic" pitchFamily="34" charset="-128"/>
                <a:cs typeface="Arial" charset="0"/>
              </a:rPr>
              <a:t>Schulform Gymnasium</a:t>
            </a:r>
          </a:p>
        </p:txBody>
      </p:sp>
      <p:sp>
        <p:nvSpPr>
          <p:cNvPr id="67" name="Fußzeilenplatzhalt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200" b="1" i="0" u="none" strike="noStrike" kern="1200" cap="none" spc="0" normalizeH="0" baseline="0" noProof="0">
                <a:ln>
                  <a:noFill/>
                </a:ln>
                <a:solidFill>
                  <a:srgbClr val="244894"/>
                </a:solidFill>
                <a:effectLst/>
                <a:uLnTx/>
                <a:uFillTx/>
                <a:latin typeface="Arial"/>
                <a:ea typeface="+mn-ea"/>
                <a:cs typeface="+mn-cs"/>
              </a:rPr>
              <a:t>Hessisches Kultusministerium</a:t>
            </a:r>
          </a:p>
        </p:txBody>
      </p:sp>
      <p:sp>
        <p:nvSpPr>
          <p:cNvPr id="43" name="Inhaltsplatzhalter 2"/>
          <p:cNvSpPr>
            <a:spLocks noGrp="1"/>
          </p:cNvSpPr>
          <p:nvPr>
            <p:ph idx="1"/>
          </p:nvPr>
        </p:nvSpPr>
        <p:spPr>
          <a:xfrm>
            <a:off x="531813" y="1268413"/>
            <a:ext cx="7772400" cy="5040312"/>
          </a:xfrm>
        </p:spPr>
        <p:txBody>
          <a:bodyPr/>
          <a:lstStyle/>
          <a:p>
            <a:pPr marL="285750" indent="-285750">
              <a:buClr>
                <a:schemeClr val="accent6">
                  <a:lumMod val="75000"/>
                </a:schemeClr>
              </a:buClr>
              <a:buFont typeface="Arial" panose="020B0604020202020204" pitchFamily="34" charset="0"/>
              <a:buChar char="•"/>
              <a:defRPr/>
            </a:pPr>
            <a:endParaRPr lang="de-DE" sz="2000" dirty="0" smtClean="0">
              <a:solidFill>
                <a:schemeClr val="accent6">
                  <a:lumMod val="75000"/>
                </a:schemeClr>
              </a:solidFill>
            </a:endParaRPr>
          </a:p>
          <a:p>
            <a:pPr marL="285750" indent="-285750">
              <a:buClr>
                <a:schemeClr val="accent6">
                  <a:lumMod val="75000"/>
                </a:schemeClr>
              </a:buClr>
              <a:buFont typeface="Arial" panose="020B0604020202020204" pitchFamily="34" charset="0"/>
              <a:buChar char="•"/>
              <a:defRPr/>
            </a:pPr>
            <a:r>
              <a:rPr lang="de-DE" sz="2000" dirty="0" smtClean="0">
                <a:solidFill>
                  <a:schemeClr val="accent6">
                    <a:lumMod val="75000"/>
                  </a:schemeClr>
                </a:solidFill>
              </a:rPr>
              <a:t>Der </a:t>
            </a:r>
            <a:r>
              <a:rPr lang="de-DE" sz="2000" dirty="0" smtClean="0">
                <a:solidFill>
                  <a:schemeClr val="accent6">
                    <a:lumMod val="75000"/>
                  </a:schemeClr>
                </a:solidFill>
              </a:rPr>
              <a:t>Unterricht ist so ausgerichtet, dass Schülerinnen und Schüler in der Mittelstufe zum studienqualifizierenden Bildungsgang der gymnasialen Oberstufe hingeführt werden</a:t>
            </a:r>
            <a:r>
              <a:rPr lang="de-DE" sz="2000" dirty="0" smtClean="0">
                <a:solidFill>
                  <a:schemeClr val="accent6">
                    <a:lumMod val="75000"/>
                  </a:schemeClr>
                </a:solidFill>
              </a:rPr>
              <a:t>.</a:t>
            </a:r>
          </a:p>
          <a:p>
            <a:pPr marL="285750" indent="-285750">
              <a:buClr>
                <a:schemeClr val="accent6">
                  <a:lumMod val="75000"/>
                </a:schemeClr>
              </a:buClr>
              <a:buFont typeface="Arial" panose="020B0604020202020204" pitchFamily="34" charset="0"/>
              <a:buChar char="•"/>
              <a:defRPr/>
            </a:pPr>
            <a:endParaRPr lang="de-DE" sz="2000" dirty="0" smtClean="0">
              <a:solidFill>
                <a:schemeClr val="accent6">
                  <a:lumMod val="75000"/>
                </a:schemeClr>
              </a:solidFill>
            </a:endParaRPr>
          </a:p>
          <a:p>
            <a:pPr marL="285750" indent="-285750">
              <a:buClr>
                <a:schemeClr val="accent6">
                  <a:lumMod val="75000"/>
                </a:schemeClr>
              </a:buClr>
              <a:buFont typeface="Arial" panose="020B0604020202020204" pitchFamily="34" charset="0"/>
              <a:buChar char="•"/>
              <a:defRPr/>
            </a:pPr>
            <a:r>
              <a:rPr lang="de-DE" sz="2000" dirty="0" smtClean="0">
                <a:solidFill>
                  <a:schemeClr val="accent6">
                    <a:lumMod val="75000"/>
                  </a:schemeClr>
                </a:solidFill>
              </a:rPr>
              <a:t>Erste </a:t>
            </a:r>
            <a:r>
              <a:rPr lang="de-DE" sz="2000" dirty="0">
                <a:solidFill>
                  <a:schemeClr val="accent6">
                    <a:lumMod val="75000"/>
                  </a:schemeClr>
                </a:solidFill>
              </a:rPr>
              <a:t>und z</a:t>
            </a:r>
            <a:r>
              <a:rPr lang="de-DE" sz="2000" dirty="0" smtClean="0">
                <a:solidFill>
                  <a:schemeClr val="accent6">
                    <a:lumMod val="75000"/>
                  </a:schemeClr>
                </a:solidFill>
              </a:rPr>
              <a:t>weite </a:t>
            </a:r>
            <a:r>
              <a:rPr lang="de-DE" sz="2000" dirty="0">
                <a:solidFill>
                  <a:schemeClr val="accent6">
                    <a:lumMod val="75000"/>
                  </a:schemeClr>
                </a:solidFill>
              </a:rPr>
              <a:t>Fremdsprache sind verpflichtend und haben mit Blick auf die Versetzungsentscheidung den Stellenwert eines Hauptfaches. Eine </a:t>
            </a:r>
            <a:r>
              <a:rPr lang="de-DE" sz="2000" dirty="0" smtClean="0">
                <a:solidFill>
                  <a:schemeClr val="accent6">
                    <a:lumMod val="75000"/>
                  </a:schemeClr>
                </a:solidFill>
              </a:rPr>
              <a:t>dritte </a:t>
            </a:r>
            <a:r>
              <a:rPr lang="de-DE" sz="2000" dirty="0">
                <a:solidFill>
                  <a:schemeClr val="accent6">
                    <a:lumMod val="75000"/>
                  </a:schemeClr>
                </a:solidFill>
              </a:rPr>
              <a:t>Fremdsprache ist möglich.</a:t>
            </a:r>
          </a:p>
          <a:p>
            <a:pPr marL="285750" indent="-285750">
              <a:buClr>
                <a:schemeClr val="accent6">
                  <a:lumMod val="75000"/>
                </a:schemeClr>
              </a:buClr>
              <a:buFont typeface="Arial" panose="020B0604020202020204" pitchFamily="34" charset="0"/>
              <a:buChar char="•"/>
              <a:defRPr/>
            </a:pPr>
            <a:endParaRPr lang="de-DE" sz="2000" dirty="0" smtClean="0">
              <a:solidFill>
                <a:schemeClr val="accent6">
                  <a:lumMod val="75000"/>
                </a:schemeClr>
              </a:solidFill>
            </a:endParaRPr>
          </a:p>
        </p:txBody>
      </p:sp>
    </p:spTree>
    <p:extLst>
      <p:ext uri="{BB962C8B-B14F-4D97-AF65-F5344CB8AC3E}">
        <p14:creationId xmlns:p14="http://schemas.microsoft.com/office/powerpoint/2010/main" val="847122738"/>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1547813" y="557213"/>
            <a:ext cx="65532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30000"/>
              </a:lnSpc>
            </a:pPr>
            <a:r>
              <a:rPr lang="de-DE" altLang="de-DE" dirty="0"/>
              <a:t>Marburger Gymnasien</a:t>
            </a:r>
          </a:p>
        </p:txBody>
      </p:sp>
      <p:sp>
        <p:nvSpPr>
          <p:cNvPr id="19459" name="Inhaltsplatzhalter 8"/>
          <p:cNvSpPr>
            <a:spLocks noGrp="1"/>
          </p:cNvSpPr>
          <p:nvPr>
            <p:ph idx="1"/>
          </p:nvPr>
        </p:nvSpPr>
        <p:spPr bwMode="auto">
          <a:xfrm>
            <a:off x="395288" y="1055409"/>
            <a:ext cx="8497887" cy="5685959"/>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Aft>
                <a:spcPts val="1200"/>
              </a:spcAft>
              <a:buFontTx/>
              <a:buNone/>
            </a:pPr>
            <a:r>
              <a:rPr lang="de-DE" altLang="de-DE" sz="2400" b="1" dirty="0"/>
              <a:t>   Elisabethschule</a:t>
            </a:r>
          </a:p>
          <a:p>
            <a:pPr marL="0" indent="0">
              <a:spcAft>
                <a:spcPts val="1200"/>
              </a:spcAft>
              <a:buFontTx/>
              <a:buNone/>
            </a:pPr>
            <a:endParaRPr lang="de-DE" altLang="de-DE" sz="2400" b="1" dirty="0"/>
          </a:p>
          <a:p>
            <a:pPr marL="0" indent="0" algn="r">
              <a:spcAft>
                <a:spcPts val="1200"/>
              </a:spcAft>
              <a:buFontTx/>
              <a:buNone/>
            </a:pPr>
            <a:endParaRPr lang="de-DE" altLang="de-DE" sz="2400" b="1" dirty="0"/>
          </a:p>
          <a:p>
            <a:pPr marL="0" indent="0" algn="r">
              <a:spcAft>
                <a:spcPts val="1200"/>
              </a:spcAft>
              <a:buFontTx/>
              <a:buNone/>
            </a:pPr>
            <a:endParaRPr lang="de-DE" altLang="de-DE" sz="2400" b="1" dirty="0" smtClean="0"/>
          </a:p>
          <a:p>
            <a:pPr marL="0" indent="0" algn="r">
              <a:spcAft>
                <a:spcPts val="1200"/>
              </a:spcAft>
              <a:buFontTx/>
              <a:buNone/>
            </a:pPr>
            <a:r>
              <a:rPr lang="de-DE" altLang="de-DE" sz="2400" b="1" dirty="0" smtClean="0"/>
              <a:t>Martin-Luther-Schule</a:t>
            </a:r>
            <a:endParaRPr lang="de-DE" altLang="de-DE" sz="2400" b="1" dirty="0"/>
          </a:p>
          <a:p>
            <a:pPr marL="0" indent="0">
              <a:spcAft>
                <a:spcPts val="1200"/>
              </a:spcAft>
              <a:buFontTx/>
              <a:buNone/>
            </a:pPr>
            <a:r>
              <a:rPr lang="de-DE" altLang="de-DE" sz="2400" b="1" dirty="0" smtClean="0"/>
              <a:t>Gymnasium </a:t>
            </a:r>
            <a:r>
              <a:rPr lang="de-DE" altLang="de-DE" sz="2400" b="1" dirty="0"/>
              <a:t>Philippinum</a:t>
            </a:r>
          </a:p>
          <a:p>
            <a:pPr marL="0" indent="0">
              <a:spcAft>
                <a:spcPts val="1200"/>
              </a:spcAft>
              <a:buFontTx/>
              <a:buNone/>
            </a:pPr>
            <a:endParaRPr lang="de-DE" altLang="de-DE" sz="2400" b="1" dirty="0"/>
          </a:p>
          <a:p>
            <a:pPr marL="0" indent="0" algn="r">
              <a:spcAft>
                <a:spcPts val="1200"/>
              </a:spcAft>
              <a:buFontTx/>
              <a:buNone/>
            </a:pPr>
            <a:endParaRPr lang="de-DE" altLang="de-DE" sz="2400" b="1" dirty="0"/>
          </a:p>
          <a:p>
            <a:pPr marL="0" indent="0" algn="r">
              <a:spcBef>
                <a:spcPts val="2400"/>
              </a:spcBef>
              <a:spcAft>
                <a:spcPts val="1200"/>
              </a:spcAft>
              <a:buFontTx/>
              <a:buNone/>
            </a:pPr>
            <a:r>
              <a:rPr lang="de-DE" altLang="de-DE" sz="2400" b="1" dirty="0"/>
              <a:t>Steinmühle</a:t>
            </a:r>
          </a:p>
        </p:txBody>
      </p:sp>
      <p:pic>
        <p:nvPicPr>
          <p:cNvPr id="19460" name="Picture 5" descr="Elisabethschul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095" y="1542183"/>
            <a:ext cx="2573337"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8" descr="MLS-Ecke-Ufer-Savigny-St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1594" y="1055409"/>
            <a:ext cx="2536825"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0" descr="a2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0851" y="4393034"/>
            <a:ext cx="3062287"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2" descr="Landschulheim_Steinmühle_(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8554" y="3685382"/>
            <a:ext cx="4102100"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Grafik 9" descr="farbig-nur-logo.g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14713" y="2044700"/>
            <a:ext cx="51435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59363" y="1556470"/>
            <a:ext cx="1223962"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9" descr="Neuer Philipp"/>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68700" y="4675188"/>
            <a:ext cx="71913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4">
            <a:extLst>
              <a:ext uri="{FF2B5EF4-FFF2-40B4-BE49-F238E27FC236}">
                <a16:creationId xmlns:a16="http://schemas.microsoft.com/office/drawing/2014/main" id="{F13A801D-43E0-4F70-96C3-416DB1E3533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18050" y="4321175"/>
            <a:ext cx="737027" cy="540000"/>
          </a:xfrm>
          <a:prstGeom prst="rect">
            <a:avLst/>
          </a:prstGeom>
        </p:spPr>
      </p:pic>
    </p:spTree>
    <p:extLst>
      <p:ext uri="{BB962C8B-B14F-4D97-AF65-F5344CB8AC3E}">
        <p14:creationId xmlns:p14="http://schemas.microsoft.com/office/powerpoint/2010/main" val="32616292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ChangeArrowheads="1"/>
          </p:cNvSpPr>
          <p:nvPr>
            <p:ph type="title"/>
          </p:nvPr>
        </p:nvSpPr>
        <p:spPr>
          <a:xfrm>
            <a:off x="1547813" y="917575"/>
            <a:ext cx="6553200" cy="1143000"/>
          </a:xfrm>
        </p:spPr>
        <p:txBody>
          <a:bodyPr>
            <a:normAutofit/>
          </a:bodyPr>
          <a:lstStyle/>
          <a:p>
            <a:pPr algn="l" eaLnBrk="1" hangingPunct="1">
              <a:defRPr/>
            </a:pPr>
            <a:r>
              <a:rPr lang="de-DE" dirty="0" smtClean="0"/>
              <a:t>Alle vier Gymnasien haben…</a:t>
            </a:r>
          </a:p>
        </p:txBody>
      </p:sp>
      <p:sp>
        <p:nvSpPr>
          <p:cNvPr id="5" name="Inhaltsplatzhalter 7"/>
          <p:cNvSpPr txBox="1">
            <a:spLocks/>
          </p:cNvSpPr>
          <p:nvPr/>
        </p:nvSpPr>
        <p:spPr bwMode="auto">
          <a:xfrm>
            <a:off x="827088" y="1927225"/>
            <a:ext cx="7859712" cy="42386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114000"/>
              </a:lnSpc>
              <a:spcBef>
                <a:spcPts val="600"/>
              </a:spcBef>
              <a:spcAft>
                <a:spcPct val="0"/>
              </a:spcAft>
              <a:buChar char="•"/>
              <a:defRPr sz="3200" baseline="0">
                <a:solidFill>
                  <a:schemeClr val="tx1"/>
                </a:solidFill>
                <a:latin typeface="+mn-lt"/>
                <a:ea typeface="+mn-ea"/>
                <a:cs typeface="+mn-cs"/>
              </a:defRPr>
            </a:lvl1pPr>
            <a:lvl2pPr marL="742950" indent="-285750" algn="l" rtl="0" eaLnBrk="0" fontAlgn="base" hangingPunct="0">
              <a:lnSpc>
                <a:spcPct val="114000"/>
              </a:lnSpc>
              <a:spcBef>
                <a:spcPct val="20000"/>
              </a:spcBef>
              <a:spcAft>
                <a:spcPct val="0"/>
              </a:spcAft>
              <a:buChar char="–"/>
              <a:defRPr sz="2800">
                <a:solidFill>
                  <a:schemeClr val="tx1"/>
                </a:solidFill>
                <a:latin typeface="+mn-lt"/>
              </a:defRPr>
            </a:lvl2pPr>
            <a:lvl3pPr marL="1143000" indent="-228600" algn="l" rtl="0" eaLnBrk="0" fontAlgn="base" hangingPunct="0">
              <a:lnSpc>
                <a:spcPct val="114000"/>
              </a:lnSpc>
              <a:spcBef>
                <a:spcPct val="20000"/>
              </a:spcBef>
              <a:spcAft>
                <a:spcPct val="0"/>
              </a:spcAft>
              <a:buChar char="•"/>
              <a:defRPr sz="2400">
                <a:solidFill>
                  <a:schemeClr val="tx1"/>
                </a:solidFill>
                <a:latin typeface="+mn-lt"/>
              </a:defRPr>
            </a:lvl3pPr>
            <a:lvl4pPr marL="1600200" indent="-228600" algn="l" rtl="0" eaLnBrk="0" fontAlgn="base" hangingPunct="0">
              <a:lnSpc>
                <a:spcPct val="114000"/>
              </a:lnSpc>
              <a:spcBef>
                <a:spcPct val="20000"/>
              </a:spcBef>
              <a:spcAft>
                <a:spcPct val="0"/>
              </a:spcAft>
              <a:buChar char="–"/>
              <a:defRPr sz="2000">
                <a:solidFill>
                  <a:schemeClr val="tx1"/>
                </a:solidFill>
                <a:latin typeface="+mn-lt"/>
              </a:defRPr>
            </a:lvl4pPr>
            <a:lvl5pPr marL="2057400" indent="-228600" algn="l" rtl="0" eaLnBrk="0" fontAlgn="base" hangingPunct="0">
              <a:lnSpc>
                <a:spcPct val="114000"/>
              </a:lnSpc>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spcAft>
                <a:spcPts val="1200"/>
              </a:spcAft>
              <a:buFont typeface="Arial" panose="020B0604020202020204" pitchFamily="34" charset="0"/>
              <a:buChar char="•"/>
              <a:defRPr/>
            </a:pPr>
            <a:r>
              <a:rPr lang="de-DE" sz="2400" dirty="0">
                <a:solidFill>
                  <a:schemeClr val="tx2"/>
                </a:solidFill>
              </a:rPr>
              <a:t>einen 9-jährigen Bildungsgang (G9)	</a:t>
            </a:r>
            <a:endParaRPr lang="de-DE" sz="2400" dirty="0"/>
          </a:p>
          <a:p>
            <a:pPr eaLnBrk="1" hangingPunct="1">
              <a:spcAft>
                <a:spcPts val="1200"/>
              </a:spcAft>
              <a:buFont typeface="Arial" panose="020B0604020202020204" pitchFamily="34" charset="0"/>
              <a:buChar char="•"/>
              <a:defRPr/>
            </a:pPr>
            <a:r>
              <a:rPr lang="de-DE" sz="2400" dirty="0" smtClean="0">
                <a:solidFill>
                  <a:schemeClr val="tx2"/>
                </a:solidFill>
              </a:rPr>
              <a:t>Ganztagsangebote </a:t>
            </a:r>
            <a:endParaRPr lang="de-DE" sz="2400" dirty="0">
              <a:solidFill>
                <a:schemeClr val="tx2"/>
              </a:solidFill>
            </a:endParaRPr>
          </a:p>
          <a:p>
            <a:pPr eaLnBrk="1" hangingPunct="1">
              <a:spcAft>
                <a:spcPts val="1200"/>
              </a:spcAft>
              <a:buFont typeface="Arial" panose="020B0604020202020204" pitchFamily="34" charset="0"/>
              <a:buChar char="•"/>
              <a:defRPr/>
            </a:pPr>
            <a:r>
              <a:rPr lang="de-DE" sz="2400" dirty="0" smtClean="0">
                <a:solidFill>
                  <a:schemeClr val="tx2"/>
                </a:solidFill>
              </a:rPr>
              <a:t>Förderangebote </a:t>
            </a:r>
            <a:endParaRPr lang="de-DE" sz="2400" dirty="0">
              <a:solidFill>
                <a:schemeClr val="tx2"/>
              </a:solidFill>
            </a:endParaRPr>
          </a:p>
          <a:p>
            <a:pPr eaLnBrk="1" hangingPunct="1">
              <a:spcAft>
                <a:spcPts val="1200"/>
              </a:spcAft>
              <a:buFont typeface="Arial" panose="020B0604020202020204" pitchFamily="34" charset="0"/>
              <a:buChar char="•"/>
              <a:defRPr/>
            </a:pPr>
            <a:r>
              <a:rPr lang="de-DE" sz="2400" dirty="0">
                <a:solidFill>
                  <a:schemeClr val="tx2"/>
                </a:solidFill>
              </a:rPr>
              <a:t>Gütesiegel für Begabtenförderung</a:t>
            </a:r>
          </a:p>
          <a:p>
            <a:pPr eaLnBrk="1" hangingPunct="1">
              <a:spcAft>
                <a:spcPts val="1200"/>
              </a:spcAft>
              <a:buFont typeface="Arial" panose="020B0604020202020204" pitchFamily="34" charset="0"/>
              <a:buChar char="•"/>
              <a:defRPr/>
            </a:pPr>
            <a:r>
              <a:rPr lang="de-DE" sz="2400" dirty="0" smtClean="0">
                <a:solidFill>
                  <a:schemeClr val="tx2"/>
                </a:solidFill>
              </a:rPr>
              <a:t>Einblicke </a:t>
            </a:r>
            <a:r>
              <a:rPr lang="de-DE" sz="2400" dirty="0">
                <a:solidFill>
                  <a:schemeClr val="tx2"/>
                </a:solidFill>
              </a:rPr>
              <a:t>in </a:t>
            </a:r>
            <a:r>
              <a:rPr lang="de-DE" sz="2400" dirty="0" smtClean="0">
                <a:solidFill>
                  <a:schemeClr val="tx2"/>
                </a:solidFill>
              </a:rPr>
              <a:t>Studiengänge der </a:t>
            </a:r>
            <a:r>
              <a:rPr lang="de-DE" sz="2400" dirty="0">
                <a:solidFill>
                  <a:schemeClr val="tx2"/>
                </a:solidFill>
              </a:rPr>
              <a:t>Philipps-Universität (</a:t>
            </a:r>
            <a:r>
              <a:rPr lang="de-DE" sz="2400" dirty="0" err="1">
                <a:solidFill>
                  <a:schemeClr val="tx2"/>
                </a:solidFill>
              </a:rPr>
              <a:t>Propädeutika</a:t>
            </a:r>
            <a:r>
              <a:rPr lang="de-DE" sz="2400" dirty="0">
                <a:solidFill>
                  <a:schemeClr val="tx2"/>
                </a:solidFill>
              </a:rPr>
              <a:t>)</a:t>
            </a:r>
          </a:p>
          <a:p>
            <a:pPr marL="171450" indent="-171450">
              <a:buFont typeface="Wingdings" pitchFamily="2" charset="2"/>
              <a:buChar char="Ø"/>
              <a:defRPr/>
            </a:pPr>
            <a:endParaRPr lang="de-DE" sz="2400" kern="0" dirty="0" smtClean="0">
              <a:solidFill>
                <a:schemeClr val="tx2"/>
              </a:solidFill>
            </a:endParaRPr>
          </a:p>
          <a:p>
            <a:pPr>
              <a:defRPr/>
            </a:pPr>
            <a:endParaRPr lang="de-DE" sz="2400" kern="0" dirty="0" smtClean="0">
              <a:solidFill>
                <a:schemeClr val="tx2"/>
              </a:solidFill>
            </a:endParaRPr>
          </a:p>
          <a:p>
            <a:pPr>
              <a:defRPr/>
            </a:pPr>
            <a:endParaRPr lang="de-DE" altLang="de-DE" sz="2400" kern="0" dirty="0" smtClean="0"/>
          </a:p>
        </p:txBody>
      </p:sp>
    </p:spTree>
    <p:extLst>
      <p:ext uri="{BB962C8B-B14F-4D97-AF65-F5344CB8AC3E}">
        <p14:creationId xmlns:p14="http://schemas.microsoft.com/office/powerpoint/2010/main" val="6996505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a:xfrm>
            <a:off x="1331913" y="917575"/>
            <a:ext cx="6553200" cy="1143000"/>
          </a:xfrm>
          <a:prstGeom prst="rect">
            <a:avLst/>
          </a:prstGeom>
        </p:spPr>
        <p:txBody>
          <a:bodyPr>
            <a:normAutofit fontScale="97500" lnSpcReduction="10000"/>
          </a:bodyPr>
          <a:lstStyle>
            <a:lvl1pPr algn="ctr" rtl="0" eaLnBrk="0" fontAlgn="base" hangingPunct="0">
              <a:spcBef>
                <a:spcPct val="0"/>
              </a:spcBef>
              <a:spcAft>
                <a:spcPct val="0"/>
              </a:spcAft>
              <a:defRPr sz="4000" b="1" i="0" baseline="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de-DE" kern="0" dirty="0" smtClean="0"/>
              <a:t>Elisabethschule</a:t>
            </a:r>
            <a:br>
              <a:rPr lang="de-DE" kern="0" dirty="0" smtClean="0"/>
            </a:br>
            <a:endParaRPr lang="de-DE" sz="3600" kern="0" dirty="0" smtClean="0"/>
          </a:p>
        </p:txBody>
      </p:sp>
      <p:sp>
        <p:nvSpPr>
          <p:cNvPr id="10" name="Inhaltsplatzhalter 7"/>
          <p:cNvSpPr>
            <a:spLocks noGrp="1"/>
          </p:cNvSpPr>
          <p:nvPr>
            <p:ph idx="1"/>
          </p:nvPr>
        </p:nvSpPr>
        <p:spPr bwMode="auto">
          <a:xfrm>
            <a:off x="755576" y="2060575"/>
            <a:ext cx="7859712" cy="4238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defRPr/>
            </a:pPr>
            <a:endParaRPr lang="de-DE" dirty="0" smtClean="0"/>
          </a:p>
          <a:p>
            <a:pPr>
              <a:spcAft>
                <a:spcPts val="1200"/>
              </a:spcAft>
              <a:buFont typeface="Arial" panose="020B0604020202020204" pitchFamily="34" charset="0"/>
              <a:buChar char="•"/>
              <a:defRPr/>
            </a:pPr>
            <a:r>
              <a:rPr lang="de-DE" sz="2400" dirty="0" smtClean="0"/>
              <a:t>Musikklasse in Kl. 5/6; Kunst- u. Theaterschwerpunkt</a:t>
            </a:r>
          </a:p>
          <a:p>
            <a:pPr>
              <a:buFont typeface="Arial" panose="020B0604020202020204" pitchFamily="34" charset="0"/>
              <a:buChar char="•"/>
              <a:defRPr/>
            </a:pPr>
            <a:r>
              <a:rPr lang="de-DE" sz="2400" dirty="0" smtClean="0"/>
              <a:t>Begabtenförderung (z. B. bilingualer Zug, naturwissenschaftliche Pull-out-Kurse: Kl. 9 – 10)</a:t>
            </a:r>
          </a:p>
          <a:p>
            <a:pPr>
              <a:buFont typeface="Arial" panose="020B0604020202020204" pitchFamily="34" charset="0"/>
              <a:buChar char="•"/>
              <a:defRPr/>
            </a:pPr>
            <a:r>
              <a:rPr lang="de-DE" sz="2400" dirty="0" smtClean="0"/>
              <a:t>breites Fremdsprachen-Angebot in Kooperation mit den anderen Gymnasien (En, Fr, La, </a:t>
            </a:r>
            <a:r>
              <a:rPr lang="de-DE" sz="2400" dirty="0" err="1" smtClean="0"/>
              <a:t>Sp</a:t>
            </a:r>
            <a:r>
              <a:rPr lang="de-DE" sz="2400" dirty="0" smtClean="0"/>
              <a:t>, </a:t>
            </a:r>
            <a:r>
              <a:rPr lang="de-DE" sz="2400" dirty="0" err="1" smtClean="0"/>
              <a:t>It</a:t>
            </a:r>
            <a:r>
              <a:rPr lang="de-DE" sz="2400" dirty="0" smtClean="0"/>
              <a:t>, </a:t>
            </a:r>
            <a:r>
              <a:rPr lang="de-DE" sz="2400" dirty="0" err="1" smtClean="0"/>
              <a:t>Ru</a:t>
            </a:r>
            <a:r>
              <a:rPr lang="de-DE" sz="2400" dirty="0" smtClean="0"/>
              <a:t>) mit Austauschprogrammen u. Auslandspraktika</a:t>
            </a:r>
          </a:p>
          <a:p>
            <a:pPr marL="0" indent="0">
              <a:buNone/>
              <a:defRPr/>
            </a:pPr>
            <a:endParaRPr lang="de-DE" altLang="de-DE" sz="2400" dirty="0" smtClean="0">
              <a:solidFill>
                <a:srgbClr val="000000"/>
              </a:solidFill>
            </a:endParaRPr>
          </a:p>
          <a:p>
            <a:pPr marL="0" indent="0">
              <a:buNone/>
              <a:defRPr/>
            </a:pPr>
            <a:r>
              <a:rPr lang="de-DE" altLang="de-DE" sz="2400" b="1" dirty="0" smtClean="0">
                <a:solidFill>
                  <a:srgbClr val="000000"/>
                </a:solidFill>
              </a:rPr>
              <a:t>Ganztagsangebot </a:t>
            </a:r>
            <a:r>
              <a:rPr lang="de-DE" altLang="de-DE" sz="2400" b="1" dirty="0">
                <a:solidFill>
                  <a:srgbClr val="000000"/>
                </a:solidFill>
              </a:rPr>
              <a:t>Profil </a:t>
            </a:r>
            <a:r>
              <a:rPr lang="de-DE" altLang="de-DE" sz="2400" b="1" dirty="0" smtClean="0">
                <a:solidFill>
                  <a:srgbClr val="000000"/>
                </a:solidFill>
              </a:rPr>
              <a:t>2</a:t>
            </a:r>
            <a:endParaRPr lang="de-DE" altLang="de-DE" sz="2400" b="1" dirty="0">
              <a:solidFill>
                <a:srgbClr val="000000"/>
              </a:solidFill>
            </a:endParaRPr>
          </a:p>
          <a:p>
            <a:pPr marL="171450" indent="-171450">
              <a:buFont typeface="Wingdings" pitchFamily="2" charset="2"/>
              <a:buChar char="Ø"/>
              <a:defRPr/>
            </a:pPr>
            <a:endParaRPr lang="de-DE" sz="1100" dirty="0">
              <a:solidFill>
                <a:schemeClr val="tx2"/>
              </a:solidFill>
            </a:endParaRPr>
          </a:p>
          <a:p>
            <a:pPr>
              <a:defRPr/>
            </a:pPr>
            <a:endParaRPr lang="de-DE" sz="2000" dirty="0">
              <a:solidFill>
                <a:schemeClr val="tx2"/>
              </a:solidFill>
            </a:endParaRPr>
          </a:p>
          <a:p>
            <a:pPr>
              <a:defRPr/>
            </a:pPr>
            <a:endParaRPr lang="de-DE" altLang="de-DE" dirty="0" smtClean="0"/>
          </a:p>
        </p:txBody>
      </p:sp>
      <p:sp>
        <p:nvSpPr>
          <p:cNvPr id="11" name="Rechteck 10"/>
          <p:cNvSpPr/>
          <p:nvPr/>
        </p:nvSpPr>
        <p:spPr>
          <a:xfrm>
            <a:off x="7885113" y="115888"/>
            <a:ext cx="1079500" cy="1158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24581" name="Grafik 9" descr="farbig-nur-logo.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2488" y="695325"/>
            <a:ext cx="10287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49851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a:xfrm>
            <a:off x="1331913" y="917575"/>
            <a:ext cx="6553200" cy="1143000"/>
          </a:xfrm>
          <a:prstGeom prst="rect">
            <a:avLst/>
          </a:prstGeom>
        </p:spPr>
        <p:txBody>
          <a:bodyPr>
            <a:normAutofit fontScale="97500" lnSpcReduction="10000"/>
          </a:bodyPr>
          <a:lstStyle>
            <a:lvl1pPr algn="ctr" rtl="0" eaLnBrk="0" fontAlgn="base" hangingPunct="0">
              <a:spcBef>
                <a:spcPct val="0"/>
              </a:spcBef>
              <a:spcAft>
                <a:spcPct val="0"/>
              </a:spcAft>
              <a:defRPr sz="4000" b="1" i="0" baseline="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de-DE" kern="0" dirty="0" smtClean="0"/>
              <a:t>Martin-Luther-Schule</a:t>
            </a:r>
            <a:br>
              <a:rPr lang="de-DE" kern="0" dirty="0" smtClean="0"/>
            </a:br>
            <a:endParaRPr lang="de-DE" sz="3600" kern="0" dirty="0" smtClean="0"/>
          </a:p>
        </p:txBody>
      </p:sp>
      <p:sp>
        <p:nvSpPr>
          <p:cNvPr id="10" name="Inhaltsplatzhalter 7"/>
          <p:cNvSpPr>
            <a:spLocks noGrp="1"/>
          </p:cNvSpPr>
          <p:nvPr>
            <p:ph idx="1"/>
          </p:nvPr>
        </p:nvSpPr>
        <p:spPr bwMode="auto">
          <a:xfrm>
            <a:off x="827088" y="1927225"/>
            <a:ext cx="7859712" cy="467012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defRPr/>
            </a:pPr>
            <a:endParaRPr lang="de-DE" dirty="0" smtClean="0"/>
          </a:p>
          <a:p>
            <a:pPr>
              <a:buFont typeface="Arial" panose="020B0604020202020204" pitchFamily="34" charset="0"/>
              <a:buChar char="•"/>
              <a:defRPr/>
            </a:pPr>
            <a:r>
              <a:rPr lang="de-DE" sz="2400" dirty="0"/>
              <a:t>Schwerpunkt Musik mit Bläser- und Streicherklassen in den Jahrgangsstufen 5 und </a:t>
            </a:r>
            <a:r>
              <a:rPr lang="de-DE" sz="2400" dirty="0" smtClean="0"/>
              <a:t>6</a:t>
            </a:r>
          </a:p>
          <a:p>
            <a:pPr>
              <a:buFont typeface="Arial" panose="020B0604020202020204" pitchFamily="34" charset="0"/>
              <a:buChar char="•"/>
              <a:defRPr/>
            </a:pPr>
            <a:r>
              <a:rPr lang="de-DE" sz="2400" dirty="0" smtClean="0"/>
              <a:t>Breites Fremdsprachenangebot mit </a:t>
            </a:r>
            <a:r>
              <a:rPr lang="de-DE" sz="2400" dirty="0" err="1" smtClean="0"/>
              <a:t>Austauschen,u.a</a:t>
            </a:r>
            <a:r>
              <a:rPr lang="de-DE" sz="2400" dirty="0"/>
              <a:t>. Französisch als 1. Fremdsprache, Schwerpunkt Russisch </a:t>
            </a:r>
            <a:endParaRPr lang="de-DE" sz="2400" dirty="0" smtClean="0"/>
          </a:p>
          <a:p>
            <a:pPr>
              <a:buFont typeface="Arial" panose="020B0604020202020204" pitchFamily="34" charset="0"/>
              <a:buChar char="•"/>
              <a:defRPr/>
            </a:pPr>
            <a:r>
              <a:rPr lang="de-DE" sz="2400" dirty="0" smtClean="0"/>
              <a:t>Schwerpunkt </a:t>
            </a:r>
            <a:r>
              <a:rPr lang="de-DE" sz="2400" dirty="0"/>
              <a:t>Mathematik und Naturwissenschaften (MINT</a:t>
            </a:r>
            <a:r>
              <a:rPr lang="de-DE" sz="2400" dirty="0" smtClean="0"/>
              <a:t>)</a:t>
            </a:r>
          </a:p>
          <a:p>
            <a:pPr marL="0" indent="0">
              <a:buNone/>
              <a:defRPr/>
            </a:pPr>
            <a:r>
              <a:rPr lang="de-DE" sz="2400" dirty="0"/>
              <a:t/>
            </a:r>
            <a:br>
              <a:rPr lang="de-DE" sz="2400" dirty="0"/>
            </a:br>
            <a:r>
              <a:rPr lang="de-DE" sz="2400" b="1" dirty="0"/>
              <a:t>Ganztagsangebot Profil 2</a:t>
            </a:r>
            <a:r>
              <a:rPr lang="de-DE" sz="2400" dirty="0"/>
              <a:t/>
            </a:r>
            <a:br>
              <a:rPr lang="de-DE" sz="2400" dirty="0"/>
            </a:br>
            <a:endParaRPr lang="de-DE" sz="2400" dirty="0"/>
          </a:p>
          <a:p>
            <a:pPr>
              <a:buFont typeface="Arial" panose="020B0604020202020204" pitchFamily="34" charset="0"/>
              <a:buChar char="•"/>
              <a:defRPr/>
            </a:pPr>
            <a:endParaRPr lang="de-DE" sz="2400" dirty="0"/>
          </a:p>
          <a:p>
            <a:pPr marL="171450" indent="-171450">
              <a:buFont typeface="Wingdings" pitchFamily="2" charset="2"/>
              <a:buChar char="Ø"/>
              <a:defRPr/>
            </a:pPr>
            <a:endParaRPr lang="de-DE" sz="1100" dirty="0">
              <a:solidFill>
                <a:schemeClr val="tx2"/>
              </a:solidFill>
            </a:endParaRPr>
          </a:p>
          <a:p>
            <a:pPr>
              <a:defRPr/>
            </a:pPr>
            <a:endParaRPr lang="de-DE" sz="2000" dirty="0">
              <a:solidFill>
                <a:schemeClr val="tx2"/>
              </a:solidFill>
            </a:endParaRPr>
          </a:p>
          <a:p>
            <a:pPr>
              <a:defRPr/>
            </a:pPr>
            <a:endParaRPr lang="de-DE" altLang="de-DE" dirty="0" smtClean="0"/>
          </a:p>
        </p:txBody>
      </p:sp>
      <p:sp>
        <p:nvSpPr>
          <p:cNvPr id="11" name="Rechteck 10"/>
          <p:cNvSpPr/>
          <p:nvPr/>
        </p:nvSpPr>
        <p:spPr>
          <a:xfrm>
            <a:off x="7885113" y="115888"/>
            <a:ext cx="1079500" cy="1158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25605" name="Picture 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27763" y="917575"/>
            <a:ext cx="244792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81866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a:xfrm>
            <a:off x="1331913" y="917575"/>
            <a:ext cx="6553200" cy="1143000"/>
          </a:xfrm>
          <a:prstGeom prst="rect">
            <a:avLst/>
          </a:prstGeom>
        </p:spPr>
        <p:txBody>
          <a:bodyPr>
            <a:normAutofit fontScale="97500" lnSpcReduction="10000"/>
          </a:bodyPr>
          <a:lstStyle>
            <a:lvl1pPr algn="ctr" rtl="0" eaLnBrk="0" fontAlgn="base" hangingPunct="0">
              <a:spcBef>
                <a:spcPct val="0"/>
              </a:spcBef>
              <a:spcAft>
                <a:spcPct val="0"/>
              </a:spcAft>
              <a:defRPr sz="4000" b="1" i="0" baseline="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de-DE" kern="0" dirty="0" smtClean="0"/>
              <a:t>Gymnasium Philippinum</a:t>
            </a:r>
            <a:br>
              <a:rPr lang="de-DE" kern="0" dirty="0" smtClean="0"/>
            </a:br>
            <a:endParaRPr lang="de-DE" sz="3600" kern="0" dirty="0" smtClean="0"/>
          </a:p>
        </p:txBody>
      </p:sp>
      <p:sp>
        <p:nvSpPr>
          <p:cNvPr id="10" name="Inhaltsplatzhalter 7"/>
          <p:cNvSpPr>
            <a:spLocks noGrp="1"/>
          </p:cNvSpPr>
          <p:nvPr>
            <p:ph idx="1"/>
          </p:nvPr>
        </p:nvSpPr>
        <p:spPr bwMode="auto">
          <a:xfrm>
            <a:off x="755576" y="2060576"/>
            <a:ext cx="7859712" cy="468079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Aft>
                <a:spcPts val="1200"/>
              </a:spcAft>
              <a:buFont typeface="Arial" panose="020B0604020202020204" pitchFamily="34" charset="0"/>
              <a:buChar char="•"/>
              <a:defRPr/>
            </a:pPr>
            <a:r>
              <a:rPr lang="de-DE" sz="2400" dirty="0" smtClean="0"/>
              <a:t>Schule mit Schwerpunkt Musik</a:t>
            </a:r>
          </a:p>
          <a:p>
            <a:pPr>
              <a:buFont typeface="Arial" panose="020B0604020202020204" pitchFamily="34" charset="0"/>
              <a:buChar char="•"/>
              <a:defRPr/>
            </a:pPr>
            <a:r>
              <a:rPr lang="de-DE" sz="2400" dirty="0"/>
              <a:t>m</a:t>
            </a:r>
            <a:r>
              <a:rPr lang="de-DE" sz="2400" dirty="0" smtClean="0"/>
              <a:t>odernes humanistisches Gymnasium mit der Möglichkeit altsprachlicher, neusprachlicher oder naturwissenschaftlicher Schwerpunktbildung</a:t>
            </a:r>
          </a:p>
          <a:p>
            <a:pPr>
              <a:buFont typeface="Arial" panose="020B0604020202020204" pitchFamily="34" charset="0"/>
              <a:buChar char="•"/>
              <a:defRPr/>
            </a:pPr>
            <a:r>
              <a:rPr lang="de-DE" sz="2400" dirty="0" smtClean="0"/>
              <a:t>Angebot eines breit gefächerten Nachmittagsangebots sowie einer verlässlichen Betreuung bis 15.25 Uhr</a:t>
            </a:r>
          </a:p>
          <a:p>
            <a:pPr marL="0" indent="0">
              <a:buNone/>
              <a:defRPr/>
            </a:pPr>
            <a:endParaRPr lang="de-DE" altLang="de-DE" sz="2400" dirty="0" smtClean="0"/>
          </a:p>
          <a:p>
            <a:pPr marL="0" indent="0">
              <a:buNone/>
              <a:defRPr/>
            </a:pPr>
            <a:r>
              <a:rPr lang="de-DE" altLang="de-DE" sz="2400" b="1" dirty="0">
                <a:solidFill>
                  <a:srgbClr val="000000"/>
                </a:solidFill>
              </a:rPr>
              <a:t>Ganztagsangebot Profil 2</a:t>
            </a:r>
          </a:p>
        </p:txBody>
      </p:sp>
      <p:sp>
        <p:nvSpPr>
          <p:cNvPr id="11" name="Rechteck 10"/>
          <p:cNvSpPr/>
          <p:nvPr/>
        </p:nvSpPr>
        <p:spPr>
          <a:xfrm>
            <a:off x="7885113" y="115888"/>
            <a:ext cx="1079500" cy="1158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26629" name="Picture 9" descr="Neuer Philipp"/>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53313" y="782638"/>
            <a:ext cx="15113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40430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a:xfrm>
            <a:off x="1349182" y="1741336"/>
            <a:ext cx="6553200" cy="247504"/>
          </a:xfrm>
          <a:prstGeom prst="rect">
            <a:avLst/>
          </a:prstGeom>
        </p:spPr>
        <p:txBody>
          <a:bodyPr>
            <a:normAutofit fontScale="30000" lnSpcReduction="20000"/>
          </a:bodyPr>
          <a:lstStyle>
            <a:lvl1pPr algn="ctr" rtl="0" eaLnBrk="0" fontAlgn="base" hangingPunct="0">
              <a:spcBef>
                <a:spcPct val="0"/>
              </a:spcBef>
              <a:spcAft>
                <a:spcPct val="0"/>
              </a:spcAft>
              <a:defRPr sz="4000" b="1" i="0" baseline="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endParaRPr lang="de-DE" sz="3500" b="0" kern="0" dirty="0"/>
          </a:p>
        </p:txBody>
      </p:sp>
      <p:sp>
        <p:nvSpPr>
          <p:cNvPr id="10" name="Inhaltsplatzhalter 7"/>
          <p:cNvSpPr>
            <a:spLocks noGrp="1"/>
          </p:cNvSpPr>
          <p:nvPr>
            <p:ph idx="1"/>
          </p:nvPr>
        </p:nvSpPr>
        <p:spPr bwMode="auto">
          <a:xfrm>
            <a:off x="827584" y="2513024"/>
            <a:ext cx="7859712" cy="403299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Aft>
                <a:spcPts val="1200"/>
              </a:spcAft>
              <a:buFont typeface="Arial" panose="020B0604020202020204" pitchFamily="34" charset="0"/>
              <a:buChar char="•"/>
              <a:defRPr/>
            </a:pPr>
            <a:r>
              <a:rPr lang="de-DE" sz="2400" dirty="0"/>
              <a:t>Schule in freier Trägerschaft mit reformpädagogischer Prägung und gebundenem Ganztagskonzept mit Wahl G8 oder G9</a:t>
            </a:r>
            <a:r>
              <a:rPr lang="de-DE" sz="2400" b="1" dirty="0"/>
              <a:t> </a:t>
            </a:r>
            <a:r>
              <a:rPr lang="de-DE" sz="2400" dirty="0">
                <a:sym typeface="Wingdings" panose="05000000000000000000" pitchFamily="2" charset="2"/>
              </a:rPr>
              <a:t> verlangt Schulgeld</a:t>
            </a:r>
          </a:p>
          <a:p>
            <a:pPr>
              <a:spcAft>
                <a:spcPts val="1200"/>
              </a:spcAft>
              <a:buFont typeface="Arial" panose="020B0604020202020204" pitchFamily="34" charset="0"/>
              <a:buChar char="•"/>
              <a:defRPr/>
            </a:pPr>
            <a:r>
              <a:rPr lang="de-DE" sz="2400" dirty="0">
                <a:solidFill>
                  <a:schemeClr val="tx2"/>
                </a:solidFill>
              </a:rPr>
              <a:t>Individuelle Förderung in kleinen Klassen</a:t>
            </a:r>
          </a:p>
          <a:p>
            <a:pPr>
              <a:spcAft>
                <a:spcPts val="1200"/>
              </a:spcAft>
              <a:buFont typeface="Arial" panose="020B0604020202020204" pitchFamily="34" charset="0"/>
              <a:buChar char="•"/>
              <a:defRPr/>
            </a:pPr>
            <a:r>
              <a:rPr lang="de-DE" sz="2400" dirty="0">
                <a:solidFill>
                  <a:schemeClr val="tx2"/>
                </a:solidFill>
              </a:rPr>
              <a:t>Naturwissenschaftlicher, musischer, sprachlicher und sportlicher Schwerpunkt</a:t>
            </a:r>
          </a:p>
          <a:p>
            <a:pPr marL="0" indent="0">
              <a:spcAft>
                <a:spcPts val="1200"/>
              </a:spcAft>
              <a:buNone/>
              <a:defRPr/>
            </a:pPr>
            <a:r>
              <a:rPr lang="de-DE" altLang="de-DE" sz="2400" b="1" dirty="0">
                <a:solidFill>
                  <a:srgbClr val="000000"/>
                </a:solidFill>
              </a:rPr>
              <a:t>Ganztagsangebot </a:t>
            </a:r>
          </a:p>
        </p:txBody>
      </p:sp>
      <p:sp>
        <p:nvSpPr>
          <p:cNvPr id="11" name="Rechteck 10"/>
          <p:cNvSpPr/>
          <p:nvPr/>
        </p:nvSpPr>
        <p:spPr>
          <a:xfrm>
            <a:off x="7885113" y="115888"/>
            <a:ext cx="1079500" cy="1158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3" name="Grafik 2">
            <a:extLst>
              <a:ext uri="{FF2B5EF4-FFF2-40B4-BE49-F238E27FC236}">
                <a16:creationId xmlns:a16="http://schemas.microsoft.com/office/drawing/2014/main" id="{775C540D-0ABD-41BD-9AB4-F69712DE1B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7744" y="753284"/>
            <a:ext cx="3954932" cy="936000"/>
          </a:xfrm>
          <a:prstGeom prst="rect">
            <a:avLst/>
          </a:prstGeom>
        </p:spPr>
      </p:pic>
    </p:spTree>
    <p:extLst>
      <p:ext uri="{BB962C8B-B14F-4D97-AF65-F5344CB8AC3E}">
        <p14:creationId xmlns:p14="http://schemas.microsoft.com/office/powerpoint/2010/main" val="25150634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a:xfrm>
            <a:off x="531813" y="838200"/>
            <a:ext cx="7772400" cy="503238"/>
          </a:xfrm>
        </p:spPr>
        <p:txBody>
          <a:bodyPr/>
          <a:lstStyle/>
          <a:p>
            <a:pPr>
              <a:defRPr/>
            </a:pPr>
            <a:r>
              <a:rPr lang="de-DE" altLang="de-DE" dirty="0" smtClean="0">
                <a:solidFill>
                  <a:schemeClr val="accent6">
                    <a:lumMod val="75000"/>
                  </a:schemeClr>
                </a:solidFill>
              </a:rPr>
              <a:t>Wie geht es weiter nach der Sekundarstufe I?</a:t>
            </a:r>
          </a:p>
        </p:txBody>
      </p:sp>
      <p:sp>
        <p:nvSpPr>
          <p:cNvPr id="27651" name="Inhaltsplatzhalter 2"/>
          <p:cNvSpPr>
            <a:spLocks noGrp="1"/>
          </p:cNvSpPr>
          <p:nvPr>
            <p:ph idx="1"/>
          </p:nvPr>
        </p:nvSpPr>
        <p:spPr>
          <a:xfrm>
            <a:off x="531813" y="1700213"/>
            <a:ext cx="7772400" cy="4394200"/>
          </a:xfrm>
        </p:spPr>
        <p:txBody>
          <a:bodyPr/>
          <a:lstStyle/>
          <a:p>
            <a:pPr marL="0" indent="0">
              <a:defRPr/>
            </a:pPr>
            <a:r>
              <a:rPr lang="de-DE" altLang="de-DE" sz="2000" dirty="0" smtClean="0">
                <a:solidFill>
                  <a:schemeClr val="accent6">
                    <a:lumMod val="75000"/>
                  </a:schemeClr>
                </a:solidFill>
              </a:rPr>
              <a:t>Alle Jugendlichen besuchen nach der Sekundarstufe I (Mittelstufe) weiter die Schule und wechseln in die Sekundarstufe II</a:t>
            </a:r>
            <a:r>
              <a:rPr lang="de-DE" altLang="de-DE" sz="2000" dirty="0">
                <a:solidFill>
                  <a:schemeClr val="accent6">
                    <a:lumMod val="75000"/>
                  </a:schemeClr>
                </a:solidFill>
              </a:rPr>
              <a:t> </a:t>
            </a:r>
            <a:r>
              <a:rPr lang="de-DE" altLang="de-DE" sz="2000" dirty="0" smtClean="0">
                <a:solidFill>
                  <a:schemeClr val="accent6">
                    <a:lumMod val="75000"/>
                  </a:schemeClr>
                </a:solidFill>
              </a:rPr>
              <a:t>(Oberstufe).</a:t>
            </a:r>
          </a:p>
          <a:p>
            <a:pPr marL="0" indent="0">
              <a:defRPr/>
            </a:pPr>
            <a:r>
              <a:rPr lang="de-DE" altLang="de-DE" sz="2000" b="1" dirty="0" smtClean="0">
                <a:solidFill>
                  <a:srgbClr val="FF0000"/>
                </a:solidFill>
              </a:rPr>
              <a:t>In der Sekundarstufe II gibt es </a:t>
            </a:r>
          </a:p>
          <a:p>
            <a:pPr>
              <a:buFont typeface="Arial" panose="020B0604020202020204" pitchFamily="34" charset="0"/>
              <a:buChar char="•"/>
              <a:defRPr/>
            </a:pPr>
            <a:r>
              <a:rPr lang="de-DE" altLang="de-DE" sz="2000" b="1" dirty="0" smtClean="0">
                <a:solidFill>
                  <a:srgbClr val="FF0000"/>
                </a:solidFill>
              </a:rPr>
              <a:t>studienqualifizierende Bildungsgänge</a:t>
            </a:r>
          </a:p>
          <a:p>
            <a:pPr marL="0" indent="0">
              <a:defRPr/>
            </a:pPr>
            <a:r>
              <a:rPr lang="de-DE" altLang="de-DE" b="1" dirty="0" smtClean="0">
                <a:solidFill>
                  <a:srgbClr val="FF0000"/>
                </a:solidFill>
              </a:rPr>
              <a:t>     </a:t>
            </a:r>
            <a:r>
              <a:rPr lang="de-DE" altLang="de-DE" sz="2000" b="1" dirty="0" smtClean="0">
                <a:solidFill>
                  <a:srgbClr val="FF0000"/>
                </a:solidFill>
              </a:rPr>
              <a:t>(z. B. gymnasiale Oberstufe, Berufliches Gymnasium oder        </a:t>
            </a:r>
            <a:br>
              <a:rPr lang="de-DE" altLang="de-DE" sz="2000" b="1" dirty="0" smtClean="0">
                <a:solidFill>
                  <a:srgbClr val="FF0000"/>
                </a:solidFill>
              </a:rPr>
            </a:br>
            <a:r>
              <a:rPr lang="de-DE" altLang="de-DE" sz="2000" b="1" dirty="0" smtClean="0">
                <a:solidFill>
                  <a:srgbClr val="FF0000"/>
                </a:solidFill>
              </a:rPr>
              <a:t>     Fachoberschule),</a:t>
            </a:r>
          </a:p>
          <a:p>
            <a:pPr>
              <a:buFont typeface="Arial" panose="020B0604020202020204" pitchFamily="34" charset="0"/>
              <a:buChar char="•"/>
              <a:defRPr/>
            </a:pPr>
            <a:r>
              <a:rPr lang="de-DE" altLang="de-DE" sz="2000" b="1" dirty="0" smtClean="0">
                <a:solidFill>
                  <a:srgbClr val="FF0000"/>
                </a:solidFill>
              </a:rPr>
              <a:t>berufsqualifizierende Bildungsgänge</a:t>
            </a:r>
          </a:p>
          <a:p>
            <a:pPr marL="0" indent="0">
              <a:defRPr/>
            </a:pPr>
            <a:r>
              <a:rPr lang="de-DE" altLang="de-DE" sz="2000" b="1" dirty="0" smtClean="0">
                <a:solidFill>
                  <a:srgbClr val="FF0000"/>
                </a:solidFill>
              </a:rPr>
              <a:t>     (z. B. Berufsschule, Berufsfachschule oder Fachschule).</a:t>
            </a:r>
            <a:endParaRPr lang="de-DE" altLang="de-DE" sz="2000" b="1" dirty="0">
              <a:solidFill>
                <a:srgbClr val="FF0000"/>
              </a:solidFill>
            </a:endParaRPr>
          </a:p>
          <a:p>
            <a:pPr>
              <a:defRPr/>
            </a:pPr>
            <a:r>
              <a:rPr lang="de-DE" altLang="de-DE" sz="2000" dirty="0" smtClean="0">
                <a:solidFill>
                  <a:schemeClr val="accent6">
                    <a:lumMod val="75000"/>
                  </a:schemeClr>
                </a:solidFill>
              </a:rPr>
              <a:t>Damit </a:t>
            </a:r>
            <a:r>
              <a:rPr lang="de-DE" altLang="de-DE" sz="2000" dirty="0">
                <a:solidFill>
                  <a:schemeClr val="accent6">
                    <a:lumMod val="75000"/>
                  </a:schemeClr>
                </a:solidFill>
              </a:rPr>
              <a:t>eröffnen sich für die Jugendlichen unterschiedliche </a:t>
            </a:r>
            <a:r>
              <a:rPr lang="de-DE" altLang="de-DE" sz="2000" dirty="0" smtClean="0">
                <a:solidFill>
                  <a:schemeClr val="accent6">
                    <a:lumMod val="75000"/>
                  </a:schemeClr>
                </a:solidFill>
              </a:rPr>
              <a:t>Wege,</a:t>
            </a:r>
          </a:p>
          <a:p>
            <a:pPr>
              <a:defRPr/>
            </a:pPr>
            <a:r>
              <a:rPr lang="de-DE" altLang="de-DE" sz="2000" dirty="0" smtClean="0">
                <a:solidFill>
                  <a:schemeClr val="accent6">
                    <a:lumMod val="75000"/>
                  </a:schemeClr>
                </a:solidFill>
              </a:rPr>
              <a:t>nach </a:t>
            </a:r>
            <a:r>
              <a:rPr lang="de-DE" altLang="de-DE" sz="2000" dirty="0">
                <a:solidFill>
                  <a:schemeClr val="accent6">
                    <a:lumMod val="75000"/>
                  </a:schemeClr>
                </a:solidFill>
              </a:rPr>
              <a:t>dem Besuch der </a:t>
            </a:r>
            <a:r>
              <a:rPr lang="de-DE" altLang="de-DE" sz="2000" dirty="0" smtClean="0">
                <a:solidFill>
                  <a:schemeClr val="accent6">
                    <a:lumMod val="75000"/>
                  </a:schemeClr>
                </a:solidFill>
              </a:rPr>
              <a:t>Sekundarstufe I </a:t>
            </a:r>
            <a:r>
              <a:rPr lang="de-DE" altLang="de-DE" sz="2000" dirty="0">
                <a:solidFill>
                  <a:schemeClr val="accent6">
                    <a:lumMod val="75000"/>
                  </a:schemeClr>
                </a:solidFill>
              </a:rPr>
              <a:t>auf dem </a:t>
            </a:r>
            <a:r>
              <a:rPr lang="de-DE" altLang="de-DE" sz="2000" dirty="0" smtClean="0">
                <a:solidFill>
                  <a:schemeClr val="accent6">
                    <a:lumMod val="75000"/>
                  </a:schemeClr>
                </a:solidFill>
              </a:rPr>
              <a:t>jeweiligen</a:t>
            </a:r>
          </a:p>
          <a:p>
            <a:pPr>
              <a:defRPr/>
            </a:pPr>
            <a:r>
              <a:rPr lang="de-DE" altLang="de-DE" sz="2000" dirty="0" smtClean="0">
                <a:solidFill>
                  <a:schemeClr val="accent6">
                    <a:lumMod val="75000"/>
                  </a:schemeClr>
                </a:solidFill>
              </a:rPr>
              <a:t>Schulabschluss </a:t>
            </a:r>
            <a:r>
              <a:rPr lang="de-DE" altLang="de-DE" sz="2000" dirty="0">
                <a:solidFill>
                  <a:schemeClr val="accent6">
                    <a:lumMod val="75000"/>
                  </a:schemeClr>
                </a:solidFill>
              </a:rPr>
              <a:t>aufzubauen</a:t>
            </a:r>
            <a:r>
              <a:rPr lang="de-DE" altLang="de-DE" dirty="0" smtClean="0">
                <a:solidFill>
                  <a:schemeClr val="accent6">
                    <a:lumMod val="75000"/>
                  </a:schemeClr>
                </a:solidFill>
              </a:rPr>
              <a:t>.</a:t>
            </a:r>
          </a:p>
        </p:txBody>
      </p:sp>
      <p:sp>
        <p:nvSpPr>
          <p:cNvPr id="4" name="Datumsplatzhalter 3"/>
          <p:cNvSpPr>
            <a:spLocks noGrp="1"/>
          </p:cNvSpPr>
          <p:nvPr>
            <p:ph type="dt"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E777957-24ED-4E7B-A1EC-6A966CC4AA70}" type="datetime2">
              <a:rPr kumimoji="0" lang="de-DE" sz="1000" b="0" i="0" u="none" strike="noStrike" kern="1200" cap="none" spc="0" normalizeH="0" baseline="0" noProof="0" smtClean="0">
                <a:ln>
                  <a:noFill/>
                </a:ln>
                <a:solidFill>
                  <a:srgbClr val="3333C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Dienstag, 13. November 2018</a:t>
            </a:fld>
            <a:endParaRPr kumimoji="0" lang="de-DE" sz="1000" b="0" i="0" u="none" strike="noStrike" kern="1200" cap="none" spc="0" normalizeH="0" baseline="0" noProof="0" dirty="0">
              <a:ln>
                <a:noFill/>
              </a:ln>
              <a:solidFill>
                <a:srgbClr val="3333CC"/>
              </a:solidFill>
              <a:effectLst/>
              <a:uLnTx/>
              <a:uFillTx/>
              <a:latin typeface="Arial"/>
              <a:ea typeface="+mn-ea"/>
              <a:cs typeface="+mn-cs"/>
            </a:endParaRPr>
          </a:p>
        </p:txBody>
      </p:sp>
      <p:sp>
        <p:nvSpPr>
          <p:cNvPr id="5" name="Fußzeilenplatzhalt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200" b="1" i="0" u="none" strike="noStrike" kern="1200" cap="none" spc="0" normalizeH="0" baseline="0" noProof="0" smtClean="0">
                <a:ln>
                  <a:noFill/>
                </a:ln>
                <a:solidFill>
                  <a:srgbClr val="244894"/>
                </a:solidFill>
                <a:effectLst/>
                <a:uLnTx/>
                <a:uFillTx/>
                <a:latin typeface="Arial"/>
                <a:ea typeface="+mn-ea"/>
                <a:cs typeface="+mn-cs"/>
              </a:rPr>
              <a:t>Hessisches Kultusministerium</a:t>
            </a:r>
            <a:endParaRPr kumimoji="0" lang="de-DE" sz="1200" b="1" i="0" u="none" strike="noStrike" kern="1200" cap="none" spc="0" normalizeH="0" baseline="0" noProof="0">
              <a:ln>
                <a:noFill/>
              </a:ln>
              <a:solidFill>
                <a:srgbClr val="244894"/>
              </a:solidFill>
              <a:effectLst/>
              <a:uLnTx/>
              <a:uFillTx/>
              <a:latin typeface="Arial"/>
              <a:ea typeface="+mn-ea"/>
              <a:cs typeface="+mn-cs"/>
            </a:endParaRPr>
          </a:p>
        </p:txBody>
      </p:sp>
    </p:spTree>
    <p:extLst>
      <p:ext uri="{BB962C8B-B14F-4D97-AF65-F5344CB8AC3E}">
        <p14:creationId xmlns:p14="http://schemas.microsoft.com/office/powerpoint/2010/main" val="15155918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82DBDF0-48D3-45BC-8669-C84025077D9B}" type="datetime2">
              <a:rPr kumimoji="0" lang="de-DE" sz="1000" b="0" i="0" u="none" strike="noStrike" kern="1200" cap="none" spc="0" normalizeH="0" baseline="0" noProof="0" smtClean="0">
                <a:ln>
                  <a:noFill/>
                </a:ln>
                <a:solidFill>
                  <a:srgbClr val="3333C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Dienstag, 13. November 2018</a:t>
            </a:fld>
            <a:endParaRPr kumimoji="0" lang="de-DE" sz="1000" b="0" i="0" u="none" strike="noStrike" kern="1200" cap="none" spc="0" normalizeH="0" baseline="0" noProof="0" dirty="0">
              <a:ln>
                <a:noFill/>
              </a:ln>
              <a:solidFill>
                <a:srgbClr val="3333CC"/>
              </a:solidFill>
              <a:effectLst/>
              <a:uLnTx/>
              <a:uFillTx/>
              <a:latin typeface="Arial"/>
              <a:ea typeface="+mn-ea"/>
              <a:cs typeface="+mn-cs"/>
            </a:endParaRPr>
          </a:p>
        </p:txBody>
      </p:sp>
      <p:sp>
        <p:nvSpPr>
          <p:cNvPr id="21507" name="Rectangle 2"/>
          <p:cNvSpPr txBox="1">
            <a:spLocks noChangeArrowheads="1"/>
          </p:cNvSpPr>
          <p:nvPr/>
        </p:nvSpPr>
        <p:spPr bwMode="auto">
          <a:xfrm>
            <a:off x="533400" y="838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3000"/>
              </a:lnSpc>
              <a:defRPr>
                <a:solidFill>
                  <a:srgbClr val="3333CC"/>
                </a:solidFill>
                <a:latin typeface="Arial"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lnSpc>
                <a:spcPts val="3000"/>
              </a:lnSpc>
              <a:buChar char="»"/>
              <a:defRPr>
                <a:solidFill>
                  <a:schemeClr val="tx1"/>
                </a:solidFill>
                <a:latin typeface="Arial" charset="0"/>
              </a:defRPr>
            </a:lvl5pPr>
            <a:lvl6pPr marL="2514600" indent="-228600" eaLnBrk="0" fontAlgn="base" hangingPunct="0">
              <a:lnSpc>
                <a:spcPts val="3000"/>
              </a:lnSpc>
              <a:spcBef>
                <a:spcPct val="0"/>
              </a:spcBef>
              <a:spcAft>
                <a:spcPct val="0"/>
              </a:spcAft>
              <a:buChar char="»"/>
              <a:defRPr>
                <a:solidFill>
                  <a:schemeClr val="tx1"/>
                </a:solidFill>
                <a:latin typeface="Arial" charset="0"/>
              </a:defRPr>
            </a:lvl6pPr>
            <a:lvl7pPr marL="2971800" indent="-228600" eaLnBrk="0" fontAlgn="base" hangingPunct="0">
              <a:lnSpc>
                <a:spcPts val="3000"/>
              </a:lnSpc>
              <a:spcBef>
                <a:spcPct val="0"/>
              </a:spcBef>
              <a:spcAft>
                <a:spcPct val="0"/>
              </a:spcAft>
              <a:buChar char="»"/>
              <a:defRPr>
                <a:solidFill>
                  <a:schemeClr val="tx1"/>
                </a:solidFill>
                <a:latin typeface="Arial" charset="0"/>
              </a:defRPr>
            </a:lvl7pPr>
            <a:lvl8pPr marL="3429000" indent="-228600" eaLnBrk="0" fontAlgn="base" hangingPunct="0">
              <a:lnSpc>
                <a:spcPts val="3000"/>
              </a:lnSpc>
              <a:spcBef>
                <a:spcPct val="0"/>
              </a:spcBef>
              <a:spcAft>
                <a:spcPct val="0"/>
              </a:spcAft>
              <a:buChar char="»"/>
              <a:defRPr>
                <a:solidFill>
                  <a:schemeClr val="tx1"/>
                </a:solidFill>
                <a:latin typeface="Arial" charset="0"/>
              </a:defRPr>
            </a:lvl8pPr>
            <a:lvl9pPr marL="3886200" indent="-228600" eaLnBrk="0" fontAlgn="base" hangingPunct="0">
              <a:lnSpc>
                <a:spcPts val="3000"/>
              </a:lnSpc>
              <a:spcBef>
                <a:spcPct val="0"/>
              </a:spcBef>
              <a:spcAft>
                <a:spcPct val="0"/>
              </a:spcAft>
              <a:buChar char="»"/>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smtClean="0">
                <a:ln>
                  <a:noFill/>
                </a:ln>
                <a:solidFill>
                  <a:srgbClr val="2D2DB9">
                    <a:lumMod val="75000"/>
                  </a:srgbClr>
                </a:solidFill>
                <a:effectLst/>
                <a:uLnTx/>
                <a:uFillTx/>
                <a:latin typeface="Arial" charset="0"/>
                <a:ea typeface="MS PGothic" pitchFamily="34" charset="-128"/>
                <a:cs typeface="Arial" charset="0"/>
              </a:rPr>
              <a:t>Wege in der Sekundarstufe II nach dem Haupt-schulabschluss</a:t>
            </a:r>
          </a:p>
        </p:txBody>
      </p:sp>
      <p:sp>
        <p:nvSpPr>
          <p:cNvPr id="7" name="Rechteck 6"/>
          <p:cNvSpPr/>
          <p:nvPr/>
        </p:nvSpPr>
        <p:spPr>
          <a:xfrm>
            <a:off x="671513" y="2300288"/>
            <a:ext cx="2244725" cy="18796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0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1" i="0" u="none" strike="noStrike" kern="1200" cap="none" spc="0" normalizeH="0" baseline="0" noProof="0" dirty="0">
                <a:ln>
                  <a:noFill/>
                </a:ln>
                <a:solidFill>
                  <a:srgbClr val="FFFFFF"/>
                </a:solidFill>
                <a:effectLst/>
                <a:uLnTx/>
                <a:uFillTx/>
                <a:latin typeface="Arial"/>
                <a:ea typeface="+mn-ea"/>
                <a:cs typeface="+mn-cs"/>
              </a:rPr>
              <a:t>Fachschule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4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FFFFFF"/>
                </a:solidFill>
                <a:effectLst/>
                <a:uLnTx/>
                <a:uFillTx/>
                <a:latin typeface="Arial"/>
                <a:ea typeface="+mn-ea"/>
                <a:cs typeface="+mn-cs"/>
              </a:rPr>
              <a:t>(Fachhochschulreife mit Zusatzunterricht)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8" name="Rechteck 7"/>
          <p:cNvSpPr/>
          <p:nvPr/>
        </p:nvSpPr>
        <p:spPr>
          <a:xfrm>
            <a:off x="2987675" y="4262438"/>
            <a:ext cx="1876425" cy="1603375"/>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6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1" i="0" u="none" strike="noStrike" kern="1200" cap="none" spc="0" normalizeH="0" baseline="0" noProof="0" dirty="0">
                <a:ln>
                  <a:noFill/>
                </a:ln>
                <a:solidFill>
                  <a:srgbClr val="FFFFFF"/>
                </a:solidFill>
                <a:effectLst/>
                <a:uLnTx/>
                <a:uFillTx/>
                <a:latin typeface="Arial"/>
                <a:ea typeface="+mn-ea"/>
                <a:cs typeface="+mn-cs"/>
              </a:rPr>
              <a:t>Duale Ausbildung</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1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FFFFFF"/>
                </a:solidFill>
                <a:effectLst/>
                <a:uLnTx/>
                <a:uFillTx/>
                <a:latin typeface="Arial"/>
                <a:ea typeface="+mn-ea"/>
                <a:cs typeface="+mn-cs"/>
              </a:rPr>
              <a:t>Erwerb des Mittleren Abschlusses</a:t>
            </a:r>
          </a:p>
        </p:txBody>
      </p:sp>
      <p:sp>
        <p:nvSpPr>
          <p:cNvPr id="11" name="Rechteck 10"/>
          <p:cNvSpPr/>
          <p:nvPr/>
        </p:nvSpPr>
        <p:spPr>
          <a:xfrm>
            <a:off x="2987675" y="3178175"/>
            <a:ext cx="2879725" cy="1001713"/>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de-DE" sz="2000" b="1" i="0" u="none" strike="noStrike" kern="1200" cap="none" spc="0" normalizeH="0" baseline="0" noProof="0" dirty="0">
                <a:ln>
                  <a:noFill/>
                </a:ln>
                <a:solidFill>
                  <a:srgbClr val="FFFFFF"/>
                </a:solidFill>
                <a:effectLst/>
                <a:uLnTx/>
                <a:uFillTx/>
                <a:latin typeface="Arial"/>
                <a:ea typeface="+mn-ea"/>
                <a:cs typeface="+mn-cs"/>
              </a:rPr>
              <a:t>Fachoberschule</a:t>
            </a:r>
            <a:r>
              <a:rPr kumimoji="0" lang="de-DE" sz="2400" b="1" i="0" u="none" strike="noStrike" kern="1200" cap="none" spc="0" normalizeH="0" baseline="0" noProof="0" dirty="0">
                <a:ln>
                  <a:noFill/>
                </a:ln>
                <a:solidFill>
                  <a:srgbClr val="FFFFFF"/>
                </a:solidFill>
                <a:effectLst/>
                <a:uLnTx/>
                <a:uFillTx/>
                <a:latin typeface="Arial"/>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FFFFFF"/>
                </a:solidFill>
                <a:effectLst/>
                <a:uLnTx/>
                <a:uFillTx/>
                <a:latin typeface="Arial"/>
                <a:ea typeface="+mn-ea"/>
                <a:cs typeface="+mn-cs"/>
              </a:rPr>
              <a:t>1-jährig</a:t>
            </a:r>
            <a:endParaRPr kumimoji="0" lang="de-DE" sz="900" b="1" i="0" u="none" strike="noStrike" kern="1200" cap="none" spc="0" normalizeH="0" baseline="0" noProof="0" dirty="0">
              <a:ln>
                <a:noFill/>
              </a:ln>
              <a:solidFill>
                <a:srgbClr val="FFFFFF"/>
              </a:solidFill>
              <a:effectLst/>
              <a:uLnTx/>
              <a:uFillTx/>
              <a:latin typeface="Arial"/>
              <a:ea typeface="+mn-ea"/>
              <a:cs typeface="+mn-cs"/>
            </a:endParaRPr>
          </a:p>
        </p:txBody>
      </p:sp>
      <p:sp>
        <p:nvSpPr>
          <p:cNvPr id="12" name="Rechteck 11"/>
          <p:cNvSpPr/>
          <p:nvPr/>
        </p:nvSpPr>
        <p:spPr>
          <a:xfrm>
            <a:off x="2987675" y="2300288"/>
            <a:ext cx="5205413" cy="765175"/>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1" i="0" u="none" strike="noStrike" kern="1200" cap="none" spc="0" normalizeH="0" baseline="0" noProof="0" dirty="0">
                <a:ln>
                  <a:noFill/>
                </a:ln>
                <a:solidFill>
                  <a:srgbClr val="FFFFFF"/>
                </a:solidFill>
                <a:effectLst/>
                <a:uLnTx/>
                <a:uFillTx/>
                <a:latin typeface="Arial"/>
                <a:ea typeface="+mn-ea"/>
                <a:cs typeface="+mn-cs"/>
              </a:rPr>
              <a:t>Fachhochschulreife</a:t>
            </a:r>
            <a:endParaRPr kumimoji="0" lang="de-DE" sz="1800" b="1" i="0" u="none" strike="noStrike" kern="1200" cap="none" spc="0" normalizeH="0" baseline="0" noProof="0" dirty="0">
              <a:ln>
                <a:noFill/>
              </a:ln>
              <a:solidFill>
                <a:srgbClr val="FFFFFF"/>
              </a:solidFill>
              <a:effectLst/>
              <a:uLnTx/>
              <a:uFillTx/>
              <a:latin typeface="Arial"/>
              <a:ea typeface="+mn-ea"/>
              <a:cs typeface="+mn-cs"/>
            </a:endParaRPr>
          </a:p>
        </p:txBody>
      </p:sp>
      <p:sp>
        <p:nvSpPr>
          <p:cNvPr id="13" name="Rechteck 12"/>
          <p:cNvSpPr/>
          <p:nvPr/>
        </p:nvSpPr>
        <p:spPr>
          <a:xfrm>
            <a:off x="673100" y="4262438"/>
            <a:ext cx="2243138" cy="1603375"/>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6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1" i="0" u="none" strike="noStrike" kern="1200" cap="none" spc="0" normalizeH="0" baseline="0" noProof="0" dirty="0">
                <a:ln>
                  <a:noFill/>
                </a:ln>
                <a:solidFill>
                  <a:srgbClr val="FFFFFF"/>
                </a:solidFill>
                <a:effectLst/>
                <a:uLnTx/>
                <a:uFillTx/>
                <a:latin typeface="Arial"/>
                <a:ea typeface="+mn-ea"/>
                <a:cs typeface="+mn-cs"/>
              </a:rPr>
              <a:t>Duale Ausbildung</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8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050" b="1" i="0" u="none" strike="noStrike" kern="1200" cap="none" spc="0" normalizeH="0" baseline="0" noProof="0" dirty="0">
                <a:ln>
                  <a:noFill/>
                </a:ln>
                <a:solidFill>
                  <a:srgbClr val="FFFFFF"/>
                </a:solidFill>
                <a:effectLst/>
                <a:uLnTx/>
                <a:uFillTx/>
                <a:latin typeface="Arial"/>
                <a:ea typeface="+mn-ea"/>
                <a:cs typeface="+mn-cs"/>
              </a:rPr>
              <a:t>2- (bis 3,5-)</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050" b="1" i="0" u="none" strike="noStrike" kern="1200" cap="none" spc="0" normalizeH="0" baseline="0" noProof="0" dirty="0">
                <a:ln>
                  <a:noFill/>
                </a:ln>
                <a:solidFill>
                  <a:srgbClr val="FFFFFF"/>
                </a:solidFill>
                <a:effectLst/>
                <a:uLnTx/>
                <a:uFillTx/>
                <a:latin typeface="Arial"/>
                <a:ea typeface="+mn-ea"/>
                <a:cs typeface="+mn-cs"/>
              </a:rPr>
              <a:t>jährige Ausbildung</a:t>
            </a:r>
            <a:endParaRPr kumimoji="0" lang="de-DE" sz="105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100" b="1" i="0" u="none" strike="noStrike" kern="1200" cap="none" spc="0" normalizeH="0" baseline="0" noProof="0" dirty="0">
              <a:ln>
                <a:noFill/>
              </a:ln>
              <a:solidFill>
                <a:srgbClr val="000000"/>
              </a:solidFill>
              <a:effectLst/>
              <a:uLnTx/>
              <a:uFillTx/>
              <a:latin typeface="Arial"/>
              <a:ea typeface="+mn-ea"/>
              <a:cs typeface="+mn-cs"/>
            </a:endParaRPr>
          </a:p>
        </p:txBody>
      </p:sp>
      <p:sp>
        <p:nvSpPr>
          <p:cNvPr id="15" name="Fußzeilenplatzhalt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200" b="1" i="0" u="none" strike="noStrike" kern="1200" cap="none" spc="0" normalizeH="0" baseline="0" noProof="0">
                <a:ln>
                  <a:noFill/>
                </a:ln>
                <a:solidFill>
                  <a:srgbClr val="244894"/>
                </a:solidFill>
                <a:effectLst/>
                <a:uLnTx/>
                <a:uFillTx/>
                <a:latin typeface="Arial"/>
                <a:ea typeface="+mn-ea"/>
                <a:cs typeface="+mn-cs"/>
              </a:rPr>
              <a:t>Hessisches Kultusministerium</a:t>
            </a:r>
          </a:p>
        </p:txBody>
      </p:sp>
      <p:sp>
        <p:nvSpPr>
          <p:cNvPr id="14" name="Rechteck 13"/>
          <p:cNvSpPr/>
          <p:nvPr/>
        </p:nvSpPr>
        <p:spPr>
          <a:xfrm>
            <a:off x="673100" y="6021388"/>
            <a:ext cx="7519988" cy="347662"/>
          </a:xfrm>
          <a:prstGeom prst="rect">
            <a:avLst/>
          </a:prstGeom>
          <a:solidFill>
            <a:schemeClr val="bg1"/>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2D2DB9">
                    <a:lumMod val="75000"/>
                  </a:srgbClr>
                </a:solidFill>
                <a:effectLst/>
                <a:uLnTx/>
                <a:uFillTx/>
                <a:latin typeface="Arial"/>
                <a:ea typeface="+mn-ea"/>
                <a:cs typeface="+mn-cs"/>
              </a:rPr>
              <a:t>Hauptschulabschluss</a:t>
            </a:r>
          </a:p>
        </p:txBody>
      </p:sp>
      <p:sp>
        <p:nvSpPr>
          <p:cNvPr id="16" name="Rechteck 15"/>
          <p:cNvSpPr/>
          <p:nvPr/>
        </p:nvSpPr>
        <p:spPr>
          <a:xfrm>
            <a:off x="671513" y="1738313"/>
            <a:ext cx="7521575" cy="347662"/>
          </a:xfrm>
          <a:prstGeom prst="rect">
            <a:avLst/>
          </a:prstGeom>
          <a:solidFill>
            <a:schemeClr val="bg1"/>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2D2DB9">
                    <a:lumMod val="75000"/>
                  </a:srgbClr>
                </a:solidFill>
                <a:effectLst/>
                <a:uLnTx/>
                <a:uFillTx/>
                <a:latin typeface="Arial"/>
                <a:ea typeface="+mn-ea"/>
                <a:cs typeface="+mn-cs"/>
              </a:rPr>
              <a:t>Hochschule</a:t>
            </a:r>
          </a:p>
        </p:txBody>
      </p:sp>
      <p:sp>
        <p:nvSpPr>
          <p:cNvPr id="17" name="Rechteck 16"/>
          <p:cNvSpPr/>
          <p:nvPr/>
        </p:nvSpPr>
        <p:spPr>
          <a:xfrm>
            <a:off x="4968875" y="4283075"/>
            <a:ext cx="3224213" cy="1603375"/>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6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1" i="0" u="none" strike="noStrike" kern="1200" cap="none" spc="0" normalizeH="0" baseline="0" noProof="0" dirty="0">
                <a:ln>
                  <a:noFill/>
                </a:ln>
                <a:solidFill>
                  <a:srgbClr val="FFFFFF"/>
                </a:solidFill>
                <a:effectLst/>
                <a:uLnTx/>
                <a:uFillTx/>
                <a:latin typeface="Arial"/>
                <a:ea typeface="+mn-ea"/>
                <a:cs typeface="+mn-cs"/>
              </a:rPr>
              <a:t>Zweijährige Berufsfach-schule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FFFFFF"/>
                </a:solidFill>
                <a:effectLst/>
                <a:uLnTx/>
                <a:uFillTx/>
                <a:latin typeface="Arial"/>
                <a:ea typeface="+mn-ea"/>
                <a:cs typeface="+mn-cs"/>
              </a:rPr>
              <a:t>Erwerb des Mittleren Abschlusses</a:t>
            </a:r>
          </a:p>
        </p:txBody>
      </p:sp>
      <p:sp>
        <p:nvSpPr>
          <p:cNvPr id="19" name="Rechteck 18"/>
          <p:cNvSpPr/>
          <p:nvPr/>
        </p:nvSpPr>
        <p:spPr>
          <a:xfrm>
            <a:off x="5940425" y="3178175"/>
            <a:ext cx="2252663" cy="1001713"/>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1" i="0" u="none" strike="noStrike" kern="1200" cap="none" spc="0" normalizeH="0" baseline="0" noProof="0" dirty="0">
                <a:ln>
                  <a:noFill/>
                </a:ln>
                <a:solidFill>
                  <a:srgbClr val="FFFFFF"/>
                </a:solidFill>
                <a:effectLst/>
                <a:uLnTx/>
                <a:uFillTx/>
                <a:latin typeface="Arial"/>
                <a:ea typeface="+mn-ea"/>
                <a:cs typeface="+mn-cs"/>
              </a:rPr>
              <a:t>Duale Ausbildung</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6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FFFFFF"/>
                </a:solidFill>
                <a:effectLst/>
                <a:uLnTx/>
                <a:uFillTx/>
                <a:latin typeface="Arial"/>
                <a:ea typeface="+mn-ea"/>
                <a:cs typeface="+mn-cs"/>
              </a:rPr>
              <a:t>Erwerb der Fachhochschulreife</a:t>
            </a:r>
          </a:p>
        </p:txBody>
      </p:sp>
    </p:spTree>
    <p:extLst>
      <p:ext uri="{BB962C8B-B14F-4D97-AF65-F5344CB8AC3E}">
        <p14:creationId xmlns:p14="http://schemas.microsoft.com/office/powerpoint/2010/main" val="1483674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Inhaltsplatzhalter 2"/>
          <p:cNvSpPr>
            <a:spLocks noGrp="1"/>
          </p:cNvSpPr>
          <p:nvPr>
            <p:ph idx="1"/>
          </p:nvPr>
        </p:nvSpPr>
        <p:spPr>
          <a:xfrm>
            <a:off x="287524" y="2071687"/>
            <a:ext cx="8568952" cy="4321175"/>
          </a:xfrm>
        </p:spPr>
        <p:txBody>
          <a:bodyPr/>
          <a:lstStyle/>
          <a:p>
            <a:pPr marL="0" indent="0" eaLnBrk="1" hangingPunct="1">
              <a:spcAft>
                <a:spcPts val="1000"/>
              </a:spcAft>
              <a:defRPr/>
            </a:pPr>
            <a:r>
              <a:rPr lang="de-DE" altLang="de-DE" sz="2000" dirty="0" smtClean="0">
                <a:solidFill>
                  <a:schemeClr val="accent6">
                    <a:lumMod val="75000"/>
                  </a:schemeClr>
                </a:solidFill>
                <a:cs typeface="Arial" charset="0"/>
              </a:rPr>
              <a:t>Sie entscheiden als Eltern </a:t>
            </a:r>
            <a:r>
              <a:rPr lang="de-DE" altLang="de-DE" sz="2000" dirty="0" smtClean="0">
                <a:solidFill>
                  <a:schemeClr val="accent6">
                    <a:lumMod val="75000"/>
                  </a:schemeClr>
                </a:solidFill>
                <a:cs typeface="Arial" charset="0"/>
              </a:rPr>
              <a:t>im </a:t>
            </a:r>
            <a:r>
              <a:rPr lang="de-DE" altLang="de-DE" sz="2000" dirty="0" smtClean="0">
                <a:solidFill>
                  <a:schemeClr val="accent6">
                    <a:lumMod val="75000"/>
                  </a:schemeClr>
                </a:solidFill>
                <a:cs typeface="Arial" charset="0"/>
              </a:rPr>
              <a:t>2. Halbjahr der Jahrgangsstufe </a:t>
            </a:r>
            <a:r>
              <a:rPr lang="de-DE" altLang="de-DE" sz="2000" dirty="0" smtClean="0">
                <a:solidFill>
                  <a:schemeClr val="accent6">
                    <a:lumMod val="75000"/>
                  </a:schemeClr>
                </a:solidFill>
                <a:cs typeface="Arial" charset="0"/>
              </a:rPr>
              <a:t>4 über: </a:t>
            </a:r>
          </a:p>
          <a:p>
            <a:pPr eaLnBrk="1" hangingPunct="1">
              <a:spcAft>
                <a:spcPts val="1000"/>
              </a:spcAft>
              <a:buFont typeface="Arial" panose="020B0604020202020204" pitchFamily="34" charset="0"/>
              <a:buChar char="•"/>
              <a:defRPr/>
            </a:pPr>
            <a:r>
              <a:rPr lang="de-DE" altLang="de-DE" sz="2000" dirty="0" smtClean="0">
                <a:solidFill>
                  <a:srgbClr val="FF0000"/>
                </a:solidFill>
                <a:cs typeface="Arial" charset="0"/>
              </a:rPr>
              <a:t>den </a:t>
            </a:r>
            <a:r>
              <a:rPr lang="de-DE" altLang="de-DE" sz="2000" b="1" dirty="0" smtClean="0">
                <a:solidFill>
                  <a:srgbClr val="FF0000"/>
                </a:solidFill>
                <a:cs typeface="Arial" charset="0"/>
              </a:rPr>
              <a:t>Bildungsgang: Hauptschule/ Realschule/ Gymnasium</a:t>
            </a:r>
          </a:p>
          <a:p>
            <a:pPr marL="0" indent="0" eaLnBrk="1" hangingPunct="1">
              <a:spcAft>
                <a:spcPts val="1000"/>
              </a:spcAft>
              <a:defRPr/>
            </a:pPr>
            <a:r>
              <a:rPr lang="de-DE" altLang="de-DE" sz="2000" dirty="0" smtClean="0">
                <a:solidFill>
                  <a:srgbClr val="000099"/>
                </a:solidFill>
                <a:cs typeface="Arial" charset="0"/>
              </a:rPr>
              <a:t>Sie wünschen als Eltern:</a:t>
            </a:r>
            <a:endParaRPr lang="de-DE" altLang="de-DE" sz="2000" dirty="0" smtClean="0">
              <a:solidFill>
                <a:srgbClr val="000099"/>
              </a:solidFill>
              <a:cs typeface="Arial" charset="0"/>
            </a:endParaRPr>
          </a:p>
          <a:p>
            <a:pPr marL="285750" indent="-285750" eaLnBrk="1" hangingPunct="1">
              <a:lnSpc>
                <a:spcPct val="100000"/>
              </a:lnSpc>
              <a:spcAft>
                <a:spcPts val="1000"/>
              </a:spcAft>
              <a:buFontTx/>
              <a:buChar char="•"/>
              <a:defRPr/>
            </a:pPr>
            <a:r>
              <a:rPr lang="de-DE" altLang="de-DE" sz="2000" b="1" dirty="0" smtClean="0">
                <a:solidFill>
                  <a:srgbClr val="FF0000"/>
                </a:solidFill>
                <a:cs typeface="Arial" charset="0"/>
              </a:rPr>
              <a:t>die Schulform</a:t>
            </a:r>
          </a:p>
          <a:p>
            <a:pPr marL="285750" indent="-285750" eaLnBrk="1" hangingPunct="1">
              <a:lnSpc>
                <a:spcPct val="100000"/>
              </a:lnSpc>
              <a:spcAft>
                <a:spcPts val="1000"/>
              </a:spcAft>
              <a:buFontTx/>
              <a:buChar char="•"/>
              <a:defRPr/>
            </a:pPr>
            <a:r>
              <a:rPr lang="de-DE" altLang="de-DE" sz="2000" b="1" dirty="0" smtClean="0">
                <a:solidFill>
                  <a:srgbClr val="FF0000"/>
                </a:solidFill>
                <a:cs typeface="Arial" charset="0"/>
              </a:rPr>
              <a:t>die bestimmte örtliche Schule</a:t>
            </a:r>
            <a:br>
              <a:rPr lang="de-DE" altLang="de-DE" sz="2000" b="1" dirty="0" smtClean="0">
                <a:solidFill>
                  <a:srgbClr val="FF0000"/>
                </a:solidFill>
                <a:cs typeface="Arial" charset="0"/>
              </a:rPr>
            </a:br>
            <a:endParaRPr lang="de-DE" altLang="de-DE" sz="2000" b="1" dirty="0" smtClean="0">
              <a:solidFill>
                <a:srgbClr val="FF0000"/>
              </a:solidFill>
              <a:cs typeface="Arial" charset="0"/>
            </a:endParaRPr>
          </a:p>
          <a:p>
            <a:pPr marL="285750" indent="-285750" eaLnBrk="1" hangingPunct="1">
              <a:spcAft>
                <a:spcPts val="1000"/>
              </a:spcAft>
              <a:buFontTx/>
              <a:buChar char="•"/>
              <a:defRPr/>
            </a:pPr>
            <a:r>
              <a:rPr lang="de-DE" altLang="de-DE" sz="1600" dirty="0" smtClean="0">
                <a:solidFill>
                  <a:schemeClr val="accent6">
                    <a:lumMod val="75000"/>
                  </a:schemeClr>
                </a:solidFill>
                <a:cs typeface="Arial" charset="0"/>
              </a:rPr>
              <a:t>Ein </a:t>
            </a:r>
            <a:r>
              <a:rPr lang="de-DE" altLang="de-DE" sz="1600" dirty="0" smtClean="0">
                <a:solidFill>
                  <a:schemeClr val="accent6">
                    <a:lumMod val="75000"/>
                  </a:schemeClr>
                </a:solidFill>
                <a:cs typeface="Arial" charset="0"/>
              </a:rPr>
              <a:t>gesetzlicher Anspruch </a:t>
            </a:r>
            <a:r>
              <a:rPr lang="de-DE" altLang="de-DE" sz="1600" dirty="0" smtClean="0">
                <a:solidFill>
                  <a:schemeClr val="accent6">
                    <a:lumMod val="75000"/>
                  </a:schemeClr>
                </a:solidFill>
                <a:cs typeface="Arial" charset="0"/>
              </a:rPr>
              <a:t>wird nur </a:t>
            </a:r>
            <a:r>
              <a:rPr lang="de-DE" altLang="de-DE" sz="1600" dirty="0" smtClean="0">
                <a:solidFill>
                  <a:schemeClr val="accent6">
                    <a:lumMod val="75000"/>
                  </a:schemeClr>
                </a:solidFill>
                <a:cs typeface="Arial" charset="0"/>
              </a:rPr>
              <a:t>für den gewünschten Bildungsgang garantiert </a:t>
            </a:r>
          </a:p>
          <a:p>
            <a:pPr marL="285750" indent="-285750" eaLnBrk="1" hangingPunct="1">
              <a:spcAft>
                <a:spcPts val="1000"/>
              </a:spcAft>
              <a:buFontTx/>
              <a:buChar char="•"/>
              <a:defRPr/>
            </a:pPr>
            <a:r>
              <a:rPr lang="de-DE" altLang="de-DE" sz="1600" dirty="0">
                <a:solidFill>
                  <a:schemeClr val="accent6">
                    <a:lumMod val="75000"/>
                  </a:schemeClr>
                </a:solidFill>
                <a:cs typeface="Arial" charset="0"/>
              </a:rPr>
              <a:t>Es wird </a:t>
            </a:r>
            <a:r>
              <a:rPr lang="de-DE" altLang="de-DE" sz="1600" dirty="0" smtClean="0">
                <a:solidFill>
                  <a:schemeClr val="accent6">
                    <a:lumMod val="75000"/>
                  </a:schemeClr>
                </a:solidFill>
                <a:cs typeface="Arial" charset="0"/>
              </a:rPr>
              <a:t>versucht</a:t>
            </a:r>
            <a:r>
              <a:rPr lang="de-DE" altLang="de-DE" sz="1600" dirty="0">
                <a:solidFill>
                  <a:schemeClr val="accent6">
                    <a:lumMod val="75000"/>
                  </a:schemeClr>
                </a:solidFill>
                <a:cs typeface="Arial" charset="0"/>
              </a:rPr>
              <a:t>, so viele Wahlwünsche wie möglich auch für die Schulformen und die konkret gewünschte Schule zu erfüllen, </a:t>
            </a:r>
            <a:r>
              <a:rPr lang="de-DE" altLang="de-DE" sz="1600" dirty="0" smtClean="0">
                <a:solidFill>
                  <a:schemeClr val="accent6">
                    <a:lumMod val="75000"/>
                  </a:schemeClr>
                </a:solidFill>
                <a:cs typeface="Arial" charset="0"/>
              </a:rPr>
              <a:t>dies </a:t>
            </a:r>
            <a:r>
              <a:rPr lang="de-DE" altLang="de-DE" sz="1600" dirty="0">
                <a:solidFill>
                  <a:schemeClr val="accent6">
                    <a:lumMod val="75000"/>
                  </a:schemeClr>
                </a:solidFill>
                <a:cs typeface="Arial" charset="0"/>
              </a:rPr>
              <a:t>kann allerdings nicht in allen Fällen gelingen.</a:t>
            </a:r>
          </a:p>
          <a:p>
            <a:pPr marL="285750" indent="-285750" eaLnBrk="1" hangingPunct="1">
              <a:spcAft>
                <a:spcPts val="1000"/>
              </a:spcAft>
              <a:buFontTx/>
              <a:buChar char="•"/>
              <a:defRPr/>
            </a:pPr>
            <a:endParaRPr lang="de-DE" altLang="de-DE" sz="2000" dirty="0">
              <a:cs typeface="Arial" charset="0"/>
            </a:endParaRPr>
          </a:p>
          <a:p>
            <a:pPr marL="285750" indent="-285750" eaLnBrk="1" hangingPunct="1">
              <a:spcAft>
                <a:spcPts val="1000"/>
              </a:spcAft>
              <a:buFontTx/>
              <a:buChar char="•"/>
              <a:defRPr/>
            </a:pPr>
            <a:endParaRPr lang="de-DE" altLang="de-DE" sz="2000" dirty="0" smtClean="0">
              <a:solidFill>
                <a:schemeClr val="accent6">
                  <a:lumMod val="75000"/>
                </a:schemeClr>
              </a:solidFill>
              <a:cs typeface="Arial" charset="0"/>
            </a:endParaRPr>
          </a:p>
          <a:p>
            <a:pPr marL="285750" indent="-285750" eaLnBrk="1" hangingPunct="1">
              <a:spcAft>
                <a:spcPts val="1000"/>
              </a:spcAft>
              <a:buFontTx/>
              <a:buChar char="•"/>
              <a:defRPr/>
            </a:pPr>
            <a:endParaRPr lang="de-DE" altLang="de-DE" sz="2000" dirty="0" smtClean="0">
              <a:solidFill>
                <a:schemeClr val="accent6">
                  <a:lumMod val="75000"/>
                </a:schemeClr>
              </a:solidFill>
              <a:cs typeface="Arial" charset="0"/>
            </a:endParaRPr>
          </a:p>
          <a:p>
            <a:pPr marL="0" indent="0" eaLnBrk="1" hangingPunct="1">
              <a:spcAft>
                <a:spcPts val="1000"/>
              </a:spcAft>
              <a:defRPr/>
            </a:pPr>
            <a:endParaRPr lang="de-DE" altLang="de-DE" dirty="0" smtClean="0">
              <a:cs typeface="Arial" charset="0"/>
            </a:endParaRPr>
          </a:p>
          <a:p>
            <a:pPr marL="285750" indent="-285750" eaLnBrk="1" hangingPunct="1">
              <a:spcAft>
                <a:spcPts val="1000"/>
              </a:spcAft>
              <a:buFontTx/>
              <a:buChar char="•"/>
              <a:defRPr/>
            </a:pPr>
            <a:endParaRPr lang="de-DE" altLang="de-DE" sz="2000" dirty="0" smtClean="0">
              <a:cs typeface="Arial" charset="0"/>
            </a:endParaRPr>
          </a:p>
          <a:p>
            <a:pPr marL="285750" indent="-285750" eaLnBrk="1" hangingPunct="1">
              <a:spcAft>
                <a:spcPts val="1000"/>
              </a:spcAft>
              <a:buFontTx/>
              <a:buChar char="•"/>
              <a:defRPr/>
            </a:pPr>
            <a:endParaRPr lang="de-DE" altLang="de-DE" sz="2000" dirty="0" smtClean="0">
              <a:cs typeface="Arial" charset="0"/>
            </a:endParaRPr>
          </a:p>
        </p:txBody>
      </p:sp>
      <p:sp>
        <p:nvSpPr>
          <p:cNvPr id="4" name="Datumsplatzhalter 3"/>
          <p:cNvSpPr>
            <a:spLocks noGrp="1"/>
          </p:cNvSpPr>
          <p:nvPr>
            <p:ph type="dt"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28FAD278-A9C7-4686-88A6-BD1EDC39DE5F}" type="datetime2">
              <a:rPr kumimoji="0" lang="de-DE" sz="1000" b="0" i="0" u="none" strike="noStrike" kern="1200" cap="none" spc="0" normalizeH="0" baseline="0" noProof="0" smtClean="0">
                <a:ln>
                  <a:noFill/>
                </a:ln>
                <a:solidFill>
                  <a:srgbClr val="3333C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Dienstag, 13. November 2018</a:t>
            </a:fld>
            <a:endParaRPr kumimoji="0" lang="de-DE" sz="1000" b="0" i="0" u="none" strike="noStrike" kern="1200" cap="none" spc="0" normalizeH="0" baseline="0" noProof="0" dirty="0">
              <a:ln>
                <a:noFill/>
              </a:ln>
              <a:solidFill>
                <a:srgbClr val="3333CC"/>
              </a:solidFill>
              <a:effectLst/>
              <a:uLnTx/>
              <a:uFillTx/>
              <a:latin typeface="Arial"/>
              <a:ea typeface="+mn-ea"/>
              <a:cs typeface="+mn-cs"/>
            </a:endParaRPr>
          </a:p>
        </p:txBody>
      </p:sp>
      <p:sp>
        <p:nvSpPr>
          <p:cNvPr id="7172" name="Rectangle 2"/>
          <p:cNvSpPr txBox="1">
            <a:spLocks noChangeArrowheads="1"/>
          </p:cNvSpPr>
          <p:nvPr/>
        </p:nvSpPr>
        <p:spPr bwMode="auto">
          <a:xfrm>
            <a:off x="533400" y="838200"/>
            <a:ext cx="77724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3000"/>
              </a:lnSpc>
              <a:defRPr>
                <a:solidFill>
                  <a:srgbClr val="3333CC"/>
                </a:solidFill>
                <a:latin typeface="Arial"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lnSpc>
                <a:spcPts val="3000"/>
              </a:lnSpc>
              <a:buChar char="»"/>
              <a:defRPr>
                <a:solidFill>
                  <a:schemeClr val="tx1"/>
                </a:solidFill>
                <a:latin typeface="Arial" charset="0"/>
              </a:defRPr>
            </a:lvl5pPr>
            <a:lvl6pPr marL="2514600" indent="-228600" eaLnBrk="0" fontAlgn="base" hangingPunct="0">
              <a:lnSpc>
                <a:spcPts val="3000"/>
              </a:lnSpc>
              <a:spcBef>
                <a:spcPct val="0"/>
              </a:spcBef>
              <a:spcAft>
                <a:spcPct val="0"/>
              </a:spcAft>
              <a:buChar char="»"/>
              <a:defRPr>
                <a:solidFill>
                  <a:schemeClr val="tx1"/>
                </a:solidFill>
                <a:latin typeface="Arial" charset="0"/>
              </a:defRPr>
            </a:lvl6pPr>
            <a:lvl7pPr marL="2971800" indent="-228600" eaLnBrk="0" fontAlgn="base" hangingPunct="0">
              <a:lnSpc>
                <a:spcPts val="3000"/>
              </a:lnSpc>
              <a:spcBef>
                <a:spcPct val="0"/>
              </a:spcBef>
              <a:spcAft>
                <a:spcPct val="0"/>
              </a:spcAft>
              <a:buChar char="»"/>
              <a:defRPr>
                <a:solidFill>
                  <a:schemeClr val="tx1"/>
                </a:solidFill>
                <a:latin typeface="Arial" charset="0"/>
              </a:defRPr>
            </a:lvl7pPr>
            <a:lvl8pPr marL="3429000" indent="-228600" eaLnBrk="0" fontAlgn="base" hangingPunct="0">
              <a:lnSpc>
                <a:spcPts val="3000"/>
              </a:lnSpc>
              <a:spcBef>
                <a:spcPct val="0"/>
              </a:spcBef>
              <a:spcAft>
                <a:spcPct val="0"/>
              </a:spcAft>
              <a:buChar char="»"/>
              <a:defRPr>
                <a:solidFill>
                  <a:schemeClr val="tx1"/>
                </a:solidFill>
                <a:latin typeface="Arial" charset="0"/>
              </a:defRPr>
            </a:lvl8pPr>
            <a:lvl9pPr marL="3886200" indent="-228600" eaLnBrk="0" fontAlgn="base" hangingPunct="0">
              <a:lnSpc>
                <a:spcPts val="3000"/>
              </a:lnSpc>
              <a:spcBef>
                <a:spcPct val="0"/>
              </a:spcBef>
              <a:spcAft>
                <a:spcPct val="0"/>
              </a:spcAft>
              <a:buChar char="»"/>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smtClean="0">
                <a:ln>
                  <a:noFill/>
                </a:ln>
                <a:solidFill>
                  <a:srgbClr val="2D2DB9">
                    <a:lumMod val="75000"/>
                  </a:srgbClr>
                </a:solidFill>
                <a:effectLst/>
                <a:uLnTx/>
                <a:uFillTx/>
                <a:latin typeface="Arial" charset="0"/>
                <a:ea typeface="MS PGothic" pitchFamily="34" charset="-128"/>
                <a:cs typeface="Arial" charset="0"/>
              </a:rPr>
              <a:t>Die Entscheidung für einen Bildungsgang der weiterführenden Schulen</a:t>
            </a:r>
          </a:p>
        </p:txBody>
      </p:sp>
      <p:sp>
        <p:nvSpPr>
          <p:cNvPr id="11" name="Fußzeilenplatzhalt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200" b="1" i="0" u="none" strike="noStrike" kern="1200" cap="none" spc="0" normalizeH="0" baseline="0" noProof="0">
                <a:ln>
                  <a:noFill/>
                </a:ln>
                <a:solidFill>
                  <a:srgbClr val="244894"/>
                </a:solidFill>
                <a:effectLst/>
                <a:uLnTx/>
                <a:uFillTx/>
                <a:latin typeface="Arial"/>
                <a:ea typeface="+mn-ea"/>
                <a:cs typeface="+mn-cs"/>
              </a:rPr>
              <a:t>Hessisches Kultusministerium</a:t>
            </a:r>
          </a:p>
        </p:txBody>
      </p:sp>
    </p:spTree>
    <p:extLst>
      <p:ext uri="{BB962C8B-B14F-4D97-AF65-F5344CB8AC3E}">
        <p14:creationId xmlns:p14="http://schemas.microsoft.com/office/powerpoint/2010/main" val="32623175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82DBDF0-48D3-45BC-8669-C84025077D9B}" type="datetime2">
              <a:rPr kumimoji="0" lang="de-DE" sz="1000" b="0" i="0" u="none" strike="noStrike" kern="1200" cap="none" spc="0" normalizeH="0" baseline="0" noProof="0" smtClean="0">
                <a:ln>
                  <a:noFill/>
                </a:ln>
                <a:solidFill>
                  <a:srgbClr val="3333C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Dienstag, 13. November 2018</a:t>
            </a:fld>
            <a:endParaRPr kumimoji="0" lang="de-DE" sz="1000" b="0" i="0" u="none" strike="noStrike" kern="1200" cap="none" spc="0" normalizeH="0" baseline="0" noProof="0" dirty="0">
              <a:ln>
                <a:noFill/>
              </a:ln>
              <a:solidFill>
                <a:srgbClr val="3333CC"/>
              </a:solidFill>
              <a:effectLst/>
              <a:uLnTx/>
              <a:uFillTx/>
              <a:latin typeface="Arial"/>
              <a:ea typeface="+mn-ea"/>
              <a:cs typeface="+mn-cs"/>
            </a:endParaRPr>
          </a:p>
        </p:txBody>
      </p:sp>
      <p:sp>
        <p:nvSpPr>
          <p:cNvPr id="20483" name="Rectangle 2"/>
          <p:cNvSpPr txBox="1">
            <a:spLocks noChangeArrowheads="1"/>
          </p:cNvSpPr>
          <p:nvPr/>
        </p:nvSpPr>
        <p:spPr bwMode="auto">
          <a:xfrm>
            <a:off x="533400" y="838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3000"/>
              </a:lnSpc>
              <a:defRPr>
                <a:solidFill>
                  <a:srgbClr val="3333CC"/>
                </a:solidFill>
                <a:latin typeface="Arial"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lnSpc>
                <a:spcPts val="3000"/>
              </a:lnSpc>
              <a:buChar char="»"/>
              <a:defRPr>
                <a:solidFill>
                  <a:schemeClr val="tx1"/>
                </a:solidFill>
                <a:latin typeface="Arial" charset="0"/>
              </a:defRPr>
            </a:lvl5pPr>
            <a:lvl6pPr marL="2514600" indent="-228600" eaLnBrk="0" fontAlgn="base" hangingPunct="0">
              <a:lnSpc>
                <a:spcPts val="3000"/>
              </a:lnSpc>
              <a:spcBef>
                <a:spcPct val="0"/>
              </a:spcBef>
              <a:spcAft>
                <a:spcPct val="0"/>
              </a:spcAft>
              <a:buChar char="»"/>
              <a:defRPr>
                <a:solidFill>
                  <a:schemeClr val="tx1"/>
                </a:solidFill>
                <a:latin typeface="Arial" charset="0"/>
              </a:defRPr>
            </a:lvl6pPr>
            <a:lvl7pPr marL="2971800" indent="-228600" eaLnBrk="0" fontAlgn="base" hangingPunct="0">
              <a:lnSpc>
                <a:spcPts val="3000"/>
              </a:lnSpc>
              <a:spcBef>
                <a:spcPct val="0"/>
              </a:spcBef>
              <a:spcAft>
                <a:spcPct val="0"/>
              </a:spcAft>
              <a:buChar char="»"/>
              <a:defRPr>
                <a:solidFill>
                  <a:schemeClr val="tx1"/>
                </a:solidFill>
                <a:latin typeface="Arial" charset="0"/>
              </a:defRPr>
            </a:lvl7pPr>
            <a:lvl8pPr marL="3429000" indent="-228600" eaLnBrk="0" fontAlgn="base" hangingPunct="0">
              <a:lnSpc>
                <a:spcPts val="3000"/>
              </a:lnSpc>
              <a:spcBef>
                <a:spcPct val="0"/>
              </a:spcBef>
              <a:spcAft>
                <a:spcPct val="0"/>
              </a:spcAft>
              <a:buChar char="»"/>
              <a:defRPr>
                <a:solidFill>
                  <a:schemeClr val="tx1"/>
                </a:solidFill>
                <a:latin typeface="Arial" charset="0"/>
              </a:defRPr>
            </a:lvl8pPr>
            <a:lvl9pPr marL="3886200" indent="-228600" eaLnBrk="0" fontAlgn="base" hangingPunct="0">
              <a:lnSpc>
                <a:spcPts val="3000"/>
              </a:lnSpc>
              <a:spcBef>
                <a:spcPct val="0"/>
              </a:spcBef>
              <a:spcAft>
                <a:spcPct val="0"/>
              </a:spcAft>
              <a:buChar char="»"/>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smtClean="0">
                <a:ln>
                  <a:noFill/>
                </a:ln>
                <a:solidFill>
                  <a:srgbClr val="2D2DB9">
                    <a:lumMod val="75000"/>
                  </a:srgbClr>
                </a:solidFill>
                <a:effectLst/>
                <a:uLnTx/>
                <a:uFillTx/>
                <a:latin typeface="Arial" charset="0"/>
                <a:ea typeface="MS PGothic" pitchFamily="34" charset="-128"/>
                <a:cs typeface="Arial" charset="0"/>
              </a:rPr>
              <a:t>Wege in der Sekundarstufe II nach dem Mittleren Abschluss</a:t>
            </a:r>
            <a:endParaRPr kumimoji="0" lang="de-DE" altLang="de-DE" sz="2400" b="1" i="0" u="none" strike="noStrike" kern="1200" cap="none" spc="0" normalizeH="0" baseline="0" noProof="0" dirty="0">
              <a:ln>
                <a:noFill/>
              </a:ln>
              <a:solidFill>
                <a:srgbClr val="2D2DB9">
                  <a:lumMod val="75000"/>
                </a:srgbClr>
              </a:solidFill>
              <a:effectLst/>
              <a:uLnTx/>
              <a:uFillTx/>
              <a:latin typeface="Arial" charset="0"/>
              <a:ea typeface="MS PGothic" pitchFamily="34" charset="-128"/>
              <a:cs typeface="Arial" charset="0"/>
            </a:endParaRPr>
          </a:p>
        </p:txBody>
      </p:sp>
      <p:sp>
        <p:nvSpPr>
          <p:cNvPr id="7" name="Rechteck 6"/>
          <p:cNvSpPr/>
          <p:nvPr/>
        </p:nvSpPr>
        <p:spPr>
          <a:xfrm>
            <a:off x="673100" y="2208213"/>
            <a:ext cx="946150" cy="1971675"/>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FFFFFF"/>
                </a:solidFill>
                <a:effectLst/>
                <a:uLnTx/>
                <a:uFillTx/>
                <a:latin typeface="Arial"/>
                <a:ea typeface="+mn-ea"/>
                <a:cs typeface="+mn-cs"/>
              </a:rPr>
              <a:t>Fach-schule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2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FFFFFF"/>
                </a:solidFill>
                <a:effectLst/>
                <a:uLnTx/>
                <a:uFillTx/>
                <a:latin typeface="Arial"/>
                <a:ea typeface="+mn-ea"/>
                <a:cs typeface="+mn-cs"/>
              </a:rPr>
              <a:t>(Fachhoch-schulreife mit Zusatz-unterrich</a:t>
            </a:r>
            <a:r>
              <a:rPr kumimoji="0" lang="de-DE" sz="1050" b="1" i="0" u="none" strike="noStrike" kern="1200" cap="none" spc="0" normalizeH="0" baseline="0" noProof="0" dirty="0">
                <a:ln>
                  <a:noFill/>
                </a:ln>
                <a:solidFill>
                  <a:srgbClr val="FFFFFF"/>
                </a:solidFill>
                <a:effectLst/>
                <a:uLnTx/>
                <a:uFillTx/>
                <a:latin typeface="Arial"/>
                <a:ea typeface="+mn-ea"/>
                <a:cs typeface="+mn-cs"/>
              </a:rPr>
              <a:t>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8" name="Rechteck 7"/>
          <p:cNvSpPr/>
          <p:nvPr/>
        </p:nvSpPr>
        <p:spPr>
          <a:xfrm>
            <a:off x="2763838" y="4305300"/>
            <a:ext cx="917575" cy="1603375"/>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1" i="0" u="none" strike="noStrike" kern="1200" cap="none" spc="0" normalizeH="0" baseline="0" noProof="0" dirty="0">
                <a:ln>
                  <a:noFill/>
                </a:ln>
                <a:solidFill>
                  <a:srgbClr val="FFFFFF"/>
                </a:solidFill>
                <a:effectLst/>
                <a:uLnTx/>
                <a:uFillTx/>
                <a:latin typeface="Arial"/>
                <a:ea typeface="+mn-ea"/>
                <a:cs typeface="+mn-cs"/>
              </a:rPr>
              <a:t>Duale Aus-bildung</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1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100" b="1" i="0" u="none" strike="noStrike" kern="1200" cap="none" spc="0" normalizeH="0" baseline="0" noProof="0" dirty="0">
              <a:ln>
                <a:noFill/>
              </a:ln>
              <a:solidFill>
                <a:srgbClr val="000000"/>
              </a:solidFill>
              <a:effectLst/>
              <a:uLnTx/>
              <a:uFillTx/>
              <a:latin typeface="Arial"/>
              <a:ea typeface="+mn-ea"/>
              <a:cs typeface="+mn-cs"/>
            </a:endParaRPr>
          </a:p>
        </p:txBody>
      </p:sp>
      <p:sp>
        <p:nvSpPr>
          <p:cNvPr id="9" name="Rechteck 8"/>
          <p:cNvSpPr/>
          <p:nvPr/>
        </p:nvSpPr>
        <p:spPr>
          <a:xfrm>
            <a:off x="4852988" y="4305300"/>
            <a:ext cx="919162" cy="1616075"/>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ormAutofit fontScale="85000" lnSpcReduction="2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900" b="1" i="0" u="none" strike="noStrike" kern="1200" cap="none" spc="0" normalizeH="0" baseline="0" noProof="0" dirty="0">
                <a:ln>
                  <a:noFill/>
                </a:ln>
                <a:solidFill>
                  <a:srgbClr val="FFFFFF"/>
                </a:solidFill>
                <a:effectLst/>
                <a:uLnTx/>
                <a:uFillTx/>
                <a:latin typeface="Arial"/>
                <a:ea typeface="+mn-ea"/>
                <a:cs typeface="+mn-cs"/>
              </a:rPr>
              <a:t>2-jährige höhere Berufs-fach-schule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1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a:ea typeface="+mn-ea"/>
                <a:cs typeface="+mn-cs"/>
              </a:rPr>
              <a:t>(mit Zusatz-unterricht</a:t>
            </a:r>
            <a:r>
              <a:rPr kumimoji="0" lang="de-DE" sz="1000" b="1" i="0" u="none" strike="noStrike" kern="1200" cap="none" spc="0" normalizeH="0" baseline="0" noProof="0" dirty="0">
                <a:ln>
                  <a:noFill/>
                </a:ln>
                <a:solidFill>
                  <a:srgbClr val="FFFFFF"/>
                </a:solidFill>
                <a:effectLst/>
                <a:uLnTx/>
                <a:uFillTx/>
                <a:latin typeface="Arial"/>
                <a:ea typeface="+mn-ea"/>
                <a:cs typeface="+mn-cs"/>
              </a:rPr>
              <a:t>)</a:t>
            </a:r>
            <a:endParaRPr kumimoji="0" lang="de-DE" sz="1000" b="1" i="0" u="none" strike="noStrike" kern="1200" cap="none" spc="0" normalizeH="0" baseline="0" noProof="0" dirty="0">
              <a:ln>
                <a:noFill/>
              </a:ln>
              <a:solidFill>
                <a:srgbClr val="000000"/>
              </a:solidFill>
              <a:effectLst/>
              <a:uLnTx/>
              <a:uFillTx/>
              <a:latin typeface="Arial"/>
              <a:ea typeface="+mn-ea"/>
              <a:cs typeface="+mn-cs"/>
            </a:endParaRPr>
          </a:p>
        </p:txBody>
      </p:sp>
      <p:sp>
        <p:nvSpPr>
          <p:cNvPr id="10" name="Rechteck 9"/>
          <p:cNvSpPr/>
          <p:nvPr/>
        </p:nvSpPr>
        <p:spPr>
          <a:xfrm>
            <a:off x="6861175" y="3178175"/>
            <a:ext cx="1360488" cy="27178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1" i="0" u="none" strike="noStrike" kern="1200" cap="none" spc="0" normalizeH="0" baseline="0" noProof="0" dirty="0">
                <a:ln>
                  <a:noFill/>
                </a:ln>
                <a:solidFill>
                  <a:srgbClr val="FFFFFF"/>
                </a:solidFill>
                <a:effectLst/>
                <a:uLnTx/>
                <a:uFillTx/>
                <a:latin typeface="Arial"/>
                <a:ea typeface="+mn-ea"/>
                <a:cs typeface="+mn-cs"/>
              </a:rPr>
              <a:t>Gymnasiale Oberstufe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6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1" i="0" u="none" strike="noStrike" kern="1200" cap="none" spc="0" normalizeH="0" baseline="0" noProof="0" dirty="0">
                <a:ln>
                  <a:noFill/>
                </a:ln>
                <a:solidFill>
                  <a:srgbClr val="FFFFFF"/>
                </a:solidFill>
                <a:effectLst/>
                <a:uLnTx/>
                <a:uFillTx/>
                <a:latin typeface="Arial"/>
                <a:ea typeface="+mn-ea"/>
                <a:cs typeface="+mn-cs"/>
              </a:rPr>
              <a:t>Berufliches Gymna-sium</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6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1" i="0" u="none" strike="noStrike" kern="1200" cap="none" spc="0" normalizeH="0" baseline="0" noProof="0" dirty="0">
                <a:ln>
                  <a:noFill/>
                </a:ln>
                <a:solidFill>
                  <a:srgbClr val="FFFFFF"/>
                </a:solidFill>
                <a:effectLst/>
                <a:uLnTx/>
                <a:uFillTx/>
                <a:latin typeface="Arial"/>
                <a:ea typeface="+mn-ea"/>
                <a:cs typeface="+mn-cs"/>
              </a:rPr>
              <a:t>3-jährig</a:t>
            </a:r>
          </a:p>
        </p:txBody>
      </p:sp>
      <p:sp>
        <p:nvSpPr>
          <p:cNvPr id="12" name="Rechteck 11"/>
          <p:cNvSpPr/>
          <p:nvPr/>
        </p:nvSpPr>
        <p:spPr>
          <a:xfrm>
            <a:off x="5878513" y="4305300"/>
            <a:ext cx="919162" cy="1603375"/>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ormAutofit lnSpcReduction="1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1" i="0" u="none" strike="noStrike" kern="1200" cap="none" spc="0" normalizeH="0" baseline="0" noProof="0" dirty="0">
                <a:ln>
                  <a:noFill/>
                </a:ln>
                <a:solidFill>
                  <a:srgbClr val="FFFFFF"/>
                </a:solidFill>
                <a:effectLst/>
                <a:uLnTx/>
                <a:uFillTx/>
                <a:latin typeface="Arial"/>
                <a:ea typeface="+mn-ea"/>
                <a:cs typeface="+mn-cs"/>
              </a:rPr>
              <a:t>Fach-ober-schule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6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0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1" i="0" u="none" strike="noStrike" kern="1200" cap="none" spc="0" normalizeH="0" baseline="0" noProof="0" dirty="0">
                <a:ln>
                  <a:noFill/>
                </a:ln>
                <a:solidFill>
                  <a:srgbClr val="FFFFFF"/>
                </a:solidFill>
                <a:effectLst/>
                <a:uLnTx/>
                <a:uFillTx/>
                <a:latin typeface="Arial"/>
                <a:ea typeface="+mn-ea"/>
                <a:cs typeface="+mn-cs"/>
              </a:rPr>
              <a:t>2-jährig</a:t>
            </a:r>
          </a:p>
        </p:txBody>
      </p:sp>
      <p:sp>
        <p:nvSpPr>
          <p:cNvPr id="15" name="Rechteck 14"/>
          <p:cNvSpPr/>
          <p:nvPr/>
        </p:nvSpPr>
        <p:spPr>
          <a:xfrm>
            <a:off x="1722438" y="3178175"/>
            <a:ext cx="1958975" cy="1001713"/>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de-DE" sz="1600" b="1" i="0" u="none" strike="noStrike" kern="1200" cap="none" spc="0" normalizeH="0" baseline="0" noProof="0" dirty="0">
                <a:ln>
                  <a:noFill/>
                </a:ln>
                <a:solidFill>
                  <a:srgbClr val="FFFFFF"/>
                </a:solidFill>
                <a:effectLst/>
                <a:uLnTx/>
                <a:uFillTx/>
                <a:latin typeface="Arial"/>
                <a:ea typeface="+mn-ea"/>
                <a:cs typeface="+mn-cs"/>
              </a:rPr>
              <a:t>Fachoberschule</a:t>
            </a:r>
            <a:r>
              <a:rPr kumimoji="0" lang="de-DE" sz="2000" b="1" i="0" u="none" strike="noStrike" kern="1200" cap="none" spc="0" normalizeH="0" baseline="0" noProof="0" dirty="0">
                <a:ln>
                  <a:noFill/>
                </a:ln>
                <a:solidFill>
                  <a:srgbClr val="FFFFFF"/>
                </a:solidFill>
                <a:effectLst/>
                <a:uLnTx/>
                <a:uFillTx/>
                <a:latin typeface="Arial"/>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FFFFFF"/>
                </a:solidFill>
                <a:effectLst/>
                <a:uLnTx/>
                <a:uFillTx/>
                <a:latin typeface="Arial"/>
                <a:ea typeface="+mn-ea"/>
                <a:cs typeface="+mn-cs"/>
              </a:rPr>
              <a:t>1-jährig</a:t>
            </a:r>
            <a:endParaRPr kumimoji="0" lang="de-DE" sz="900" b="1" i="0" u="none" strike="noStrike" kern="1200" cap="none" spc="0" normalizeH="0" baseline="0" noProof="0" dirty="0">
              <a:ln>
                <a:noFill/>
              </a:ln>
              <a:solidFill>
                <a:srgbClr val="FFFFFF"/>
              </a:solidFill>
              <a:effectLst/>
              <a:uLnTx/>
              <a:uFillTx/>
              <a:latin typeface="Arial"/>
              <a:ea typeface="+mn-ea"/>
              <a:cs typeface="+mn-cs"/>
            </a:endParaRPr>
          </a:p>
        </p:txBody>
      </p:sp>
      <p:sp>
        <p:nvSpPr>
          <p:cNvPr id="16" name="Rechteck 15"/>
          <p:cNvSpPr/>
          <p:nvPr/>
        </p:nvSpPr>
        <p:spPr>
          <a:xfrm>
            <a:off x="1722438" y="2208213"/>
            <a:ext cx="5084762" cy="911225"/>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4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FFFFFF"/>
                </a:solidFill>
                <a:effectLst/>
                <a:uLnTx/>
                <a:uFillTx/>
                <a:latin typeface="Arial"/>
                <a:ea typeface="+mn-ea"/>
                <a:cs typeface="+mn-cs"/>
              </a:rPr>
              <a:t>Fachhochschulreife</a:t>
            </a:r>
          </a:p>
        </p:txBody>
      </p:sp>
      <p:sp>
        <p:nvSpPr>
          <p:cNvPr id="17" name="Rechteck 16"/>
          <p:cNvSpPr/>
          <p:nvPr/>
        </p:nvSpPr>
        <p:spPr>
          <a:xfrm>
            <a:off x="3811588" y="4305300"/>
            <a:ext cx="917575" cy="1603375"/>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1" i="0" u="none" strike="noStrike" kern="1200" cap="none" spc="0" normalizeH="0" baseline="0" noProof="0" dirty="0">
                <a:ln>
                  <a:noFill/>
                </a:ln>
                <a:solidFill>
                  <a:srgbClr val="FFFFFF"/>
                </a:solidFill>
                <a:effectLst/>
                <a:uLnTx/>
                <a:uFillTx/>
                <a:latin typeface="Arial"/>
                <a:ea typeface="+mn-ea"/>
                <a:cs typeface="+mn-cs"/>
              </a:rPr>
              <a:t>Duale Aus-bildung</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6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0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FFFFFF"/>
                </a:solidFill>
                <a:effectLst/>
                <a:uLnTx/>
                <a:uFillTx/>
                <a:latin typeface="Arial"/>
                <a:ea typeface="+mn-ea"/>
                <a:cs typeface="+mn-cs"/>
              </a:rPr>
              <a:t>(mit Zusatz-unterricht)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6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6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18" name="Rechteck 17"/>
          <p:cNvSpPr/>
          <p:nvPr/>
        </p:nvSpPr>
        <p:spPr>
          <a:xfrm>
            <a:off x="6862763" y="2205038"/>
            <a:ext cx="1346200" cy="909637"/>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FFFFFF"/>
                </a:solidFill>
                <a:effectLst/>
                <a:uLnTx/>
                <a:uFillTx/>
                <a:latin typeface="Arial"/>
                <a:ea typeface="+mn-ea"/>
                <a:cs typeface="+mn-cs"/>
              </a:rPr>
              <a:t>Allg. Hoch-schulreife</a:t>
            </a:r>
            <a:endParaRPr kumimoji="0" lang="de-DE" sz="1600" b="1" i="0" u="none" strike="noStrike" kern="1200" cap="none" spc="0" normalizeH="0" baseline="0" noProof="0" dirty="0">
              <a:ln>
                <a:noFill/>
              </a:ln>
              <a:solidFill>
                <a:srgbClr val="FFFFFF"/>
              </a:solidFill>
              <a:effectLst/>
              <a:uLnTx/>
              <a:uFillTx/>
              <a:latin typeface="Arial"/>
              <a:ea typeface="+mn-ea"/>
              <a:cs typeface="+mn-cs"/>
            </a:endParaRPr>
          </a:p>
        </p:txBody>
      </p:sp>
      <p:sp>
        <p:nvSpPr>
          <p:cNvPr id="22" name="Fußzeilenplatzhalt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200" b="1" i="0" u="none" strike="noStrike" kern="1200" cap="none" spc="0" normalizeH="0" baseline="0" noProof="0">
                <a:ln>
                  <a:noFill/>
                </a:ln>
                <a:solidFill>
                  <a:srgbClr val="244894"/>
                </a:solidFill>
                <a:effectLst/>
                <a:uLnTx/>
                <a:uFillTx/>
                <a:latin typeface="Arial"/>
                <a:ea typeface="+mn-ea"/>
                <a:cs typeface="+mn-cs"/>
              </a:rPr>
              <a:t>Hessisches Kultusministerium</a:t>
            </a:r>
          </a:p>
        </p:txBody>
      </p:sp>
      <p:sp>
        <p:nvSpPr>
          <p:cNvPr id="21" name="Rechteck 20"/>
          <p:cNvSpPr/>
          <p:nvPr/>
        </p:nvSpPr>
        <p:spPr>
          <a:xfrm>
            <a:off x="673100" y="6021388"/>
            <a:ext cx="7519988" cy="347662"/>
          </a:xfrm>
          <a:prstGeom prst="rect">
            <a:avLst/>
          </a:prstGeom>
          <a:solidFill>
            <a:schemeClr val="bg1"/>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2D2DB9">
                    <a:lumMod val="75000"/>
                  </a:srgbClr>
                </a:solidFill>
                <a:effectLst/>
                <a:uLnTx/>
                <a:uFillTx/>
                <a:latin typeface="Arial"/>
                <a:ea typeface="+mn-ea"/>
                <a:cs typeface="+mn-cs"/>
              </a:rPr>
              <a:t>Mittlerer Abschluss</a:t>
            </a:r>
          </a:p>
        </p:txBody>
      </p:sp>
      <p:sp>
        <p:nvSpPr>
          <p:cNvPr id="23" name="Rechteck 22"/>
          <p:cNvSpPr/>
          <p:nvPr/>
        </p:nvSpPr>
        <p:spPr>
          <a:xfrm>
            <a:off x="673100" y="1738313"/>
            <a:ext cx="7519988" cy="347662"/>
          </a:xfrm>
          <a:prstGeom prst="rect">
            <a:avLst/>
          </a:prstGeom>
          <a:solidFill>
            <a:schemeClr val="bg1"/>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2D2DB9">
                    <a:lumMod val="75000"/>
                  </a:srgbClr>
                </a:solidFill>
                <a:effectLst/>
                <a:uLnTx/>
                <a:uFillTx/>
                <a:latin typeface="Arial"/>
                <a:ea typeface="+mn-ea"/>
                <a:cs typeface="+mn-cs"/>
              </a:rPr>
              <a:t>Hochschule</a:t>
            </a:r>
          </a:p>
        </p:txBody>
      </p:sp>
      <p:cxnSp>
        <p:nvCxnSpPr>
          <p:cNvPr id="3" name="Gerade Verbindung mit Pfeil 2"/>
          <p:cNvCxnSpPr/>
          <p:nvPr/>
        </p:nvCxnSpPr>
        <p:spPr>
          <a:xfrm flipH="1" flipV="1">
            <a:off x="4251325" y="3114675"/>
            <a:ext cx="0" cy="1173163"/>
          </a:xfrm>
          <a:prstGeom prst="straightConnector1">
            <a:avLst/>
          </a:prstGeom>
          <a:ln w="38100">
            <a:solidFill>
              <a:schemeClr val="accent6">
                <a:lumMod val="75000"/>
              </a:schemeClr>
            </a:solidFill>
            <a:tailEnd type="arrow"/>
          </a:ln>
        </p:spPr>
        <p:style>
          <a:lnRef idx="1">
            <a:schemeClr val="accent4"/>
          </a:lnRef>
          <a:fillRef idx="0">
            <a:schemeClr val="accent4"/>
          </a:fillRef>
          <a:effectRef idx="0">
            <a:schemeClr val="accent4"/>
          </a:effectRef>
          <a:fontRef idx="minor">
            <a:schemeClr val="tx1"/>
          </a:fontRef>
        </p:style>
      </p:cxnSp>
      <p:cxnSp>
        <p:nvCxnSpPr>
          <p:cNvPr id="24" name="Gerade Verbindung mit Pfeil 23"/>
          <p:cNvCxnSpPr/>
          <p:nvPr/>
        </p:nvCxnSpPr>
        <p:spPr>
          <a:xfrm flipH="1" flipV="1">
            <a:off x="5287963" y="3114675"/>
            <a:ext cx="0" cy="1173163"/>
          </a:xfrm>
          <a:prstGeom prst="straightConnector1">
            <a:avLst/>
          </a:prstGeom>
          <a:ln w="38100">
            <a:solidFill>
              <a:schemeClr val="accent6">
                <a:lumMod val="75000"/>
              </a:schemeClr>
            </a:solidFill>
            <a:tailEnd type="arrow"/>
          </a:ln>
        </p:spPr>
        <p:style>
          <a:lnRef idx="1">
            <a:schemeClr val="accent4"/>
          </a:lnRef>
          <a:fillRef idx="0">
            <a:schemeClr val="accent4"/>
          </a:fillRef>
          <a:effectRef idx="0">
            <a:schemeClr val="accent4"/>
          </a:effectRef>
          <a:fontRef idx="minor">
            <a:schemeClr val="tx1"/>
          </a:fontRef>
        </p:style>
      </p:cxnSp>
      <p:cxnSp>
        <p:nvCxnSpPr>
          <p:cNvPr id="25" name="Gerade Verbindung mit Pfeil 24"/>
          <p:cNvCxnSpPr/>
          <p:nvPr/>
        </p:nvCxnSpPr>
        <p:spPr>
          <a:xfrm flipH="1" flipV="1">
            <a:off x="6323013" y="3113088"/>
            <a:ext cx="0" cy="1173162"/>
          </a:xfrm>
          <a:prstGeom prst="straightConnector1">
            <a:avLst/>
          </a:prstGeom>
          <a:ln w="38100">
            <a:solidFill>
              <a:schemeClr val="accent6">
                <a:lumMod val="75000"/>
              </a:schemeClr>
            </a:solidFill>
            <a:tailEnd type="arrow"/>
          </a:ln>
        </p:spPr>
        <p:style>
          <a:lnRef idx="1">
            <a:schemeClr val="accent4"/>
          </a:lnRef>
          <a:fillRef idx="0">
            <a:schemeClr val="accent4"/>
          </a:fillRef>
          <a:effectRef idx="0">
            <a:schemeClr val="accent4"/>
          </a:effectRef>
          <a:fontRef idx="minor">
            <a:schemeClr val="tx1"/>
          </a:fontRef>
        </p:style>
      </p:cxnSp>
      <p:sp>
        <p:nvSpPr>
          <p:cNvPr id="26" name="Rechteck 25"/>
          <p:cNvSpPr/>
          <p:nvPr/>
        </p:nvSpPr>
        <p:spPr>
          <a:xfrm>
            <a:off x="673100" y="4305300"/>
            <a:ext cx="946150" cy="1603375"/>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1" i="0" u="none" strike="noStrike" kern="1200" cap="none" spc="0" normalizeH="0" baseline="0" noProof="0" dirty="0">
                <a:ln>
                  <a:noFill/>
                </a:ln>
                <a:solidFill>
                  <a:srgbClr val="FFFFFF"/>
                </a:solidFill>
                <a:effectLst/>
                <a:uLnTx/>
                <a:uFillTx/>
                <a:latin typeface="Arial"/>
                <a:ea typeface="+mn-ea"/>
                <a:cs typeface="+mn-cs"/>
              </a:rPr>
              <a:t>Duale Aus-bildung</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1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100" b="1" i="0" u="none" strike="noStrike" kern="1200" cap="none" spc="0" normalizeH="0" baseline="0" noProof="0" dirty="0">
              <a:ln>
                <a:noFill/>
              </a:ln>
              <a:solidFill>
                <a:srgbClr val="000000"/>
              </a:solidFill>
              <a:effectLst/>
              <a:uLnTx/>
              <a:uFillTx/>
              <a:latin typeface="Arial"/>
              <a:ea typeface="+mn-ea"/>
              <a:cs typeface="+mn-cs"/>
            </a:endParaRPr>
          </a:p>
        </p:txBody>
      </p:sp>
      <p:sp>
        <p:nvSpPr>
          <p:cNvPr id="28" name="Rechteck 27"/>
          <p:cNvSpPr/>
          <p:nvPr/>
        </p:nvSpPr>
        <p:spPr>
          <a:xfrm>
            <a:off x="1722438" y="4305300"/>
            <a:ext cx="917575" cy="1616075"/>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ormAutofit fontScale="85000" lnSpcReduction="2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900" b="1" i="0" u="none" strike="noStrike" kern="1200" cap="none" spc="0" normalizeH="0" baseline="0" noProof="0" dirty="0">
                <a:ln>
                  <a:noFill/>
                </a:ln>
                <a:solidFill>
                  <a:srgbClr val="FFFFFF"/>
                </a:solidFill>
                <a:effectLst/>
                <a:uLnTx/>
                <a:uFillTx/>
                <a:latin typeface="Arial"/>
                <a:ea typeface="+mn-ea"/>
                <a:cs typeface="+mn-cs"/>
              </a:rPr>
              <a:t>2-jährige höhere Berufs-fach-schule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1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1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100" b="1" i="0" u="none" strike="noStrike" kern="1200" cap="none" spc="0" normalizeH="0" baseline="0" noProof="0" dirty="0">
                <a:ln>
                  <a:noFill/>
                </a:ln>
                <a:solidFill>
                  <a:srgbClr val="FFFFFF"/>
                </a:solidFill>
                <a:effectLst/>
                <a:uLnTx/>
                <a:uFillTx/>
                <a:latin typeface="Arial"/>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1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0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712076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altLang="de-DE" dirty="0" smtClean="0">
                <a:solidFill>
                  <a:schemeClr val="accent6">
                    <a:lumMod val="75000"/>
                  </a:schemeClr>
                </a:solidFill>
                <a:ea typeface="MS PGothic" pitchFamily="34" charset="-128"/>
                <a:cs typeface="Arial" charset="0"/>
              </a:rPr>
              <a:t>Bildungswege in Hessen</a:t>
            </a:r>
            <a:endParaRPr lang="de-DE" dirty="0">
              <a:solidFill>
                <a:schemeClr val="accent6">
                  <a:lumMod val="75000"/>
                </a:schemeClr>
              </a:solidFill>
            </a:endParaRPr>
          </a:p>
        </p:txBody>
      </p:sp>
      <p:sp>
        <p:nvSpPr>
          <p:cNvPr id="28675" name="Inhaltsplatzhalter 2"/>
          <p:cNvSpPr>
            <a:spLocks noGrp="1"/>
          </p:cNvSpPr>
          <p:nvPr>
            <p:ph idx="1"/>
          </p:nvPr>
        </p:nvSpPr>
        <p:spPr/>
        <p:txBody>
          <a:bodyPr/>
          <a:lstStyle/>
          <a:p>
            <a:pPr>
              <a:defRPr/>
            </a:pPr>
            <a:r>
              <a:rPr lang="de-DE" altLang="de-DE" sz="2000" dirty="0" smtClean="0">
                <a:solidFill>
                  <a:schemeClr val="accent6">
                    <a:lumMod val="75000"/>
                  </a:schemeClr>
                </a:solidFill>
              </a:rPr>
              <a:t>Die nachfolgende Folie bietet eine Übersicht über alle Bildungs-</a:t>
            </a:r>
          </a:p>
          <a:p>
            <a:pPr>
              <a:defRPr/>
            </a:pPr>
            <a:r>
              <a:rPr lang="de-DE" altLang="de-DE" sz="2000" dirty="0" smtClean="0">
                <a:solidFill>
                  <a:schemeClr val="accent6">
                    <a:lumMod val="75000"/>
                  </a:schemeClr>
                </a:solidFill>
              </a:rPr>
              <a:t>wege im hessischen Schulwesen</a:t>
            </a:r>
            <a:r>
              <a:rPr lang="de-DE" altLang="de-DE" dirty="0" smtClean="0">
                <a:solidFill>
                  <a:schemeClr val="accent6">
                    <a:lumMod val="75000"/>
                  </a:schemeClr>
                </a:solidFill>
              </a:rPr>
              <a:t>.</a:t>
            </a:r>
          </a:p>
        </p:txBody>
      </p:sp>
      <p:sp>
        <p:nvSpPr>
          <p:cNvPr id="4" name="Datumsplatzhalter 3"/>
          <p:cNvSpPr>
            <a:spLocks noGrp="1"/>
          </p:cNvSpPr>
          <p:nvPr>
            <p:ph type="dt"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E777957-24ED-4E7B-A1EC-6A966CC4AA70}" type="datetime2">
              <a:rPr kumimoji="0" lang="de-DE" sz="1000" b="0" i="0" u="none" strike="noStrike" kern="1200" cap="none" spc="0" normalizeH="0" baseline="0" noProof="0" smtClean="0">
                <a:ln>
                  <a:noFill/>
                </a:ln>
                <a:solidFill>
                  <a:srgbClr val="3333C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Dienstag, 13. November 2018</a:t>
            </a:fld>
            <a:endParaRPr kumimoji="0" lang="de-DE" sz="1000" b="0" i="0" u="none" strike="noStrike" kern="1200" cap="none" spc="0" normalizeH="0" baseline="0" noProof="0" dirty="0">
              <a:ln>
                <a:noFill/>
              </a:ln>
              <a:solidFill>
                <a:srgbClr val="3333CC"/>
              </a:solidFill>
              <a:effectLst/>
              <a:uLnTx/>
              <a:uFillTx/>
              <a:latin typeface="Arial"/>
              <a:ea typeface="+mn-ea"/>
              <a:cs typeface="+mn-cs"/>
            </a:endParaRPr>
          </a:p>
        </p:txBody>
      </p:sp>
      <p:sp>
        <p:nvSpPr>
          <p:cNvPr id="5" name="Fußzeilenplatzhalt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200" b="1" i="0" u="none" strike="noStrike" kern="1200" cap="none" spc="0" normalizeH="0" baseline="0" noProof="0" smtClean="0">
                <a:ln>
                  <a:noFill/>
                </a:ln>
                <a:solidFill>
                  <a:srgbClr val="244894"/>
                </a:solidFill>
                <a:effectLst/>
                <a:uLnTx/>
                <a:uFillTx/>
                <a:latin typeface="Arial"/>
                <a:ea typeface="+mn-ea"/>
                <a:cs typeface="+mn-cs"/>
              </a:rPr>
              <a:t>Hessisches Kultusministerium</a:t>
            </a:r>
            <a:endParaRPr kumimoji="0" lang="de-DE" sz="1200" b="1" i="0" u="none" strike="noStrike" kern="1200" cap="none" spc="0" normalizeH="0" baseline="0" noProof="0">
              <a:ln>
                <a:noFill/>
              </a:ln>
              <a:solidFill>
                <a:srgbClr val="244894"/>
              </a:solidFill>
              <a:effectLst/>
              <a:uLnTx/>
              <a:uFillTx/>
              <a:latin typeface="Arial"/>
              <a:ea typeface="+mn-ea"/>
              <a:cs typeface="+mn-cs"/>
            </a:endParaRPr>
          </a:p>
        </p:txBody>
      </p:sp>
    </p:spTree>
    <p:extLst>
      <p:ext uri="{BB962C8B-B14F-4D97-AF65-F5344CB8AC3E}">
        <p14:creationId xmlns:p14="http://schemas.microsoft.com/office/powerpoint/2010/main" val="26487249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82DBDF0-48D3-45BC-8669-C84025077D9B}" type="datetime2">
              <a:rPr kumimoji="0" lang="de-DE" sz="1000" b="0" i="0" u="none" strike="noStrike" kern="1200" cap="none" spc="0" normalizeH="0" baseline="0" noProof="0" smtClean="0">
                <a:ln>
                  <a:noFill/>
                </a:ln>
                <a:solidFill>
                  <a:srgbClr val="3333C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Dienstag, 13. November 2018</a:t>
            </a:fld>
            <a:endParaRPr kumimoji="0" lang="de-DE" sz="1000" b="0" i="0" u="none" strike="noStrike" kern="1200" cap="none" spc="0" normalizeH="0" baseline="0" noProof="0" dirty="0">
              <a:ln>
                <a:noFill/>
              </a:ln>
              <a:solidFill>
                <a:srgbClr val="3333CC"/>
              </a:solidFill>
              <a:effectLst/>
              <a:uLnTx/>
              <a:uFillTx/>
              <a:latin typeface="Arial"/>
              <a:ea typeface="+mn-ea"/>
              <a:cs typeface="+mn-cs"/>
            </a:endParaRPr>
          </a:p>
        </p:txBody>
      </p:sp>
      <p:sp>
        <p:nvSpPr>
          <p:cNvPr id="23555" name="Rectangle 2"/>
          <p:cNvSpPr>
            <a:spLocks noGrp="1" noChangeArrowheads="1"/>
          </p:cNvSpPr>
          <p:nvPr>
            <p:ph type="title"/>
          </p:nvPr>
        </p:nvSpPr>
        <p:spPr>
          <a:xfrm>
            <a:off x="546100" y="588963"/>
            <a:ext cx="7772400" cy="1143000"/>
          </a:xfrm>
        </p:spPr>
        <p:txBody>
          <a:bodyPr/>
          <a:lstStyle/>
          <a:p>
            <a:pPr eaLnBrk="1" hangingPunct="1">
              <a:defRPr/>
            </a:pPr>
            <a:r>
              <a:rPr lang="de-DE" altLang="de-DE" dirty="0" smtClean="0">
                <a:solidFill>
                  <a:schemeClr val="accent6">
                    <a:lumMod val="75000"/>
                  </a:schemeClr>
                </a:solidFill>
                <a:ea typeface="MS PGothic" pitchFamily="34" charset="-128"/>
                <a:cs typeface="Arial" charset="0"/>
              </a:rPr>
              <a:t>Bildungswege in Hessen</a:t>
            </a:r>
          </a:p>
        </p:txBody>
      </p:sp>
      <p:sp>
        <p:nvSpPr>
          <p:cNvPr id="8" name="Rechteck 7"/>
          <p:cNvSpPr/>
          <p:nvPr/>
        </p:nvSpPr>
        <p:spPr>
          <a:xfrm>
            <a:off x="5702300" y="1412875"/>
            <a:ext cx="1144588" cy="17272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a:ea typeface="+mn-ea"/>
                <a:cs typeface="+mn-cs"/>
              </a:rPr>
              <a:t>Fachober- schule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4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a:ea typeface="+mn-ea"/>
                <a:cs typeface="+mn-cs"/>
              </a:rPr>
              <a:t>Typ A</a:t>
            </a:r>
          </a:p>
        </p:txBody>
      </p:sp>
      <p:sp>
        <p:nvSpPr>
          <p:cNvPr id="9" name="Rechteck 8"/>
          <p:cNvSpPr/>
          <p:nvPr/>
        </p:nvSpPr>
        <p:spPr>
          <a:xfrm>
            <a:off x="673100" y="1412875"/>
            <a:ext cx="1090613" cy="5588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a:ea typeface="+mn-ea"/>
                <a:cs typeface="+mn-cs"/>
              </a:rPr>
              <a:t>Fach-schule</a:t>
            </a:r>
          </a:p>
        </p:txBody>
      </p:sp>
      <p:sp>
        <p:nvSpPr>
          <p:cNvPr id="10" name="Rechteck 9"/>
          <p:cNvSpPr/>
          <p:nvPr/>
        </p:nvSpPr>
        <p:spPr>
          <a:xfrm>
            <a:off x="673100" y="2060575"/>
            <a:ext cx="3432175" cy="10795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a:ea typeface="+mn-ea"/>
                <a:cs typeface="+mn-cs"/>
              </a:rPr>
              <a:t>Berufsschule*</a:t>
            </a:r>
            <a:endParaRPr kumimoji="0" lang="de-DE" sz="1100" b="1" i="0" u="none" strike="noStrike" kern="1200" cap="none" spc="0" normalizeH="0" baseline="0" noProof="0" dirty="0">
              <a:ln>
                <a:noFill/>
              </a:ln>
              <a:solidFill>
                <a:srgbClr val="FFFFFF"/>
              </a:solidFill>
              <a:effectLst/>
              <a:uLnTx/>
              <a:uFillTx/>
              <a:latin typeface="Arial"/>
              <a:ea typeface="+mn-ea"/>
              <a:cs typeface="+mn-cs"/>
            </a:endParaRPr>
          </a:p>
        </p:txBody>
      </p:sp>
      <p:sp>
        <p:nvSpPr>
          <p:cNvPr id="11" name="Rechteck 10"/>
          <p:cNvSpPr/>
          <p:nvPr/>
        </p:nvSpPr>
        <p:spPr>
          <a:xfrm>
            <a:off x="4191000" y="2060575"/>
            <a:ext cx="1403350" cy="1081088"/>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ormAutofit fontScale="92500" lnSpcReduction="1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500" b="1" i="0" u="none" strike="noStrike" kern="1200" cap="none" spc="0" normalizeH="0" baseline="0" noProof="0" dirty="0">
                <a:ln>
                  <a:noFill/>
                </a:ln>
                <a:solidFill>
                  <a:srgbClr val="FFFFFF"/>
                </a:solidFill>
                <a:effectLst/>
                <a:uLnTx/>
                <a:uFillTx/>
                <a:latin typeface="Arial"/>
                <a:ea typeface="+mn-ea"/>
                <a:cs typeface="+mn-cs"/>
              </a:rPr>
              <a:t>2-jährige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500" b="1" i="0" u="none" strike="noStrike" kern="1200" cap="none" spc="0" normalizeH="0" baseline="0" noProof="0" dirty="0">
                <a:ln>
                  <a:noFill/>
                </a:ln>
                <a:solidFill>
                  <a:srgbClr val="FFFFFF"/>
                </a:solidFill>
                <a:effectLst/>
                <a:uLnTx/>
                <a:uFillTx/>
                <a:latin typeface="Arial"/>
                <a:ea typeface="+mn-ea"/>
                <a:cs typeface="+mn-cs"/>
              </a:rPr>
              <a:t> höhere Berufs-fachschule </a:t>
            </a:r>
            <a:r>
              <a:rPr kumimoji="0" lang="de-DE" sz="1100" b="1" i="0" u="none" strike="noStrike" kern="1200" cap="none" spc="0" normalizeH="0" baseline="0" noProof="0" dirty="0">
                <a:ln>
                  <a:noFill/>
                </a:ln>
                <a:solidFill>
                  <a:srgbClr val="FFFFFF"/>
                </a:solidFill>
                <a:effectLst/>
                <a:uLnTx/>
                <a:uFillTx/>
                <a:latin typeface="Arial"/>
                <a:ea typeface="+mn-ea"/>
                <a:cs typeface="+mn-cs"/>
              </a:rPr>
              <a:t>(Assistentenberufe)</a:t>
            </a:r>
            <a:endParaRPr kumimoji="0" lang="de-DE" sz="1000" b="1" i="0" u="none" strike="noStrike" kern="1200" cap="none" spc="0" normalizeH="0" baseline="0" noProof="0" dirty="0">
              <a:ln>
                <a:noFill/>
              </a:ln>
              <a:solidFill>
                <a:srgbClr val="FFFFFF"/>
              </a:solidFill>
              <a:effectLst/>
              <a:uLnTx/>
              <a:uFillTx/>
              <a:latin typeface="Arial"/>
              <a:ea typeface="+mn-ea"/>
              <a:cs typeface="+mn-cs"/>
            </a:endParaRPr>
          </a:p>
        </p:txBody>
      </p:sp>
      <p:sp>
        <p:nvSpPr>
          <p:cNvPr id="12" name="Rechteck 11"/>
          <p:cNvSpPr/>
          <p:nvPr/>
        </p:nvSpPr>
        <p:spPr>
          <a:xfrm>
            <a:off x="6940550" y="1412875"/>
            <a:ext cx="1143000" cy="17272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000" b="1" i="0" u="none" strike="noStrike" kern="1200" cap="none" spc="0" normalizeH="0" baseline="0" noProof="0" dirty="0">
              <a:ln>
                <a:noFill/>
              </a:ln>
              <a:solidFill>
                <a:srgbClr val="000000"/>
              </a:solidFill>
              <a:effectLst/>
              <a:uLnTx/>
              <a:uFillTx/>
              <a:latin typeface="Arial"/>
              <a:ea typeface="+mn-ea"/>
              <a:cs typeface="+mn-cs"/>
            </a:endParaRPr>
          </a:p>
        </p:txBody>
      </p:sp>
      <p:cxnSp>
        <p:nvCxnSpPr>
          <p:cNvPr id="15" name="Gerade Verbindung mit Pfeil 14"/>
          <p:cNvCxnSpPr/>
          <p:nvPr/>
        </p:nvCxnSpPr>
        <p:spPr>
          <a:xfrm flipV="1">
            <a:off x="5294313" y="4664075"/>
            <a:ext cx="0" cy="46513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7" name="Rechteck 16"/>
          <p:cNvSpPr/>
          <p:nvPr/>
        </p:nvSpPr>
        <p:spPr>
          <a:xfrm>
            <a:off x="1438275" y="3233738"/>
            <a:ext cx="2197100" cy="6477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ormAutofit fontScale="85000" lnSpcReduction="2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1" i="0" u="none" strike="noStrike" kern="1200" cap="none" spc="0" normalizeH="0" baseline="0" noProof="0" dirty="0">
                <a:ln>
                  <a:noFill/>
                </a:ln>
                <a:solidFill>
                  <a:srgbClr val="FFFFFF"/>
                </a:solidFill>
                <a:effectLst/>
                <a:uLnTx/>
                <a:uFillTx/>
                <a:latin typeface="Arial"/>
                <a:ea typeface="+mn-ea"/>
                <a:cs typeface="+mn-cs"/>
              </a:rPr>
              <a:t>2-jährige Berufsfachschule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a:ea typeface="+mn-ea"/>
                <a:cs typeface="+mn-cs"/>
              </a:rPr>
              <a:t>(mittlerer Abschluss)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050" b="1" i="0" u="none" strike="noStrike" kern="1200" cap="none" spc="0" normalizeH="0" baseline="0" noProof="0" dirty="0">
              <a:ln>
                <a:noFill/>
              </a:ln>
              <a:solidFill>
                <a:srgbClr val="000000"/>
              </a:solidFill>
              <a:effectLst/>
              <a:uLnTx/>
              <a:uFillTx/>
              <a:latin typeface="Arial"/>
              <a:ea typeface="+mn-ea"/>
              <a:cs typeface="+mn-cs"/>
            </a:endParaRPr>
          </a:p>
        </p:txBody>
      </p:sp>
      <p:sp>
        <p:nvSpPr>
          <p:cNvPr id="19" name="Gleichschenkliges Dreieck 18"/>
          <p:cNvSpPr/>
          <p:nvPr/>
        </p:nvSpPr>
        <p:spPr>
          <a:xfrm>
            <a:off x="6924675" y="1412875"/>
            <a:ext cx="1165225" cy="1736725"/>
          </a:xfrm>
          <a:prstGeom prst="triangle">
            <a:avLst>
              <a:gd name="adj" fmla="val 100000"/>
            </a:avLst>
          </a:prstGeom>
          <a:solidFill>
            <a:srgbClr val="EDBA36"/>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20" name="Rechteck 19"/>
          <p:cNvSpPr/>
          <p:nvPr/>
        </p:nvSpPr>
        <p:spPr>
          <a:xfrm rot="18272886">
            <a:off x="7097713" y="2359025"/>
            <a:ext cx="1198562" cy="57308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2D2DB9">
                    <a:lumMod val="75000"/>
                  </a:srgbClr>
                </a:solidFill>
                <a:effectLst/>
                <a:uLnTx/>
                <a:uFillTx/>
                <a:latin typeface="Arial"/>
                <a:ea typeface="+mn-ea"/>
                <a:cs typeface="+mn-cs"/>
              </a:rPr>
              <a:t>GymnasialeOberstufe</a:t>
            </a:r>
          </a:p>
        </p:txBody>
      </p:sp>
      <p:sp>
        <p:nvSpPr>
          <p:cNvPr id="59405" name="Textfeld 231"/>
          <p:cNvSpPr txBox="1">
            <a:spLocks noChangeArrowheads="1"/>
          </p:cNvSpPr>
          <p:nvPr/>
        </p:nvSpPr>
        <p:spPr bwMode="auto">
          <a:xfrm>
            <a:off x="742950" y="2349500"/>
            <a:ext cx="33115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000"/>
              </a:lnSpc>
              <a:defRPr>
                <a:solidFill>
                  <a:srgbClr val="3333CC"/>
                </a:solidFill>
                <a:latin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lnSpc>
                <a:spcPts val="3000"/>
              </a:lnSpc>
              <a:buChar char="»"/>
              <a:defRPr>
                <a:solidFill>
                  <a:schemeClr val="tx1"/>
                </a:solidFill>
                <a:latin typeface="Arial" panose="020B0604020202020204" pitchFamily="34" charset="0"/>
              </a:defRPr>
            </a:lvl5pPr>
            <a:lvl6pPr marL="2514600" indent="-228600" eaLnBrk="0" fontAlgn="base" hangingPunct="0">
              <a:lnSpc>
                <a:spcPts val="3000"/>
              </a:lnSpc>
              <a:spcBef>
                <a:spcPct val="0"/>
              </a:spcBef>
              <a:spcAft>
                <a:spcPct val="0"/>
              </a:spcAft>
              <a:buChar char="»"/>
              <a:defRPr>
                <a:solidFill>
                  <a:schemeClr val="tx1"/>
                </a:solidFill>
                <a:latin typeface="Arial" panose="020B0604020202020204" pitchFamily="34" charset="0"/>
              </a:defRPr>
            </a:lvl6pPr>
            <a:lvl7pPr marL="2971800" indent="-228600" eaLnBrk="0" fontAlgn="base" hangingPunct="0">
              <a:lnSpc>
                <a:spcPts val="3000"/>
              </a:lnSpc>
              <a:spcBef>
                <a:spcPct val="0"/>
              </a:spcBef>
              <a:spcAft>
                <a:spcPct val="0"/>
              </a:spcAft>
              <a:buChar char="»"/>
              <a:defRPr>
                <a:solidFill>
                  <a:schemeClr val="tx1"/>
                </a:solidFill>
                <a:latin typeface="Arial" panose="020B0604020202020204" pitchFamily="34" charset="0"/>
              </a:defRPr>
            </a:lvl7pPr>
            <a:lvl8pPr marL="3429000" indent="-228600" eaLnBrk="0" fontAlgn="base" hangingPunct="0">
              <a:lnSpc>
                <a:spcPts val="3000"/>
              </a:lnSpc>
              <a:spcBef>
                <a:spcPct val="0"/>
              </a:spcBef>
              <a:spcAft>
                <a:spcPct val="0"/>
              </a:spcAft>
              <a:buChar char="»"/>
              <a:defRPr>
                <a:solidFill>
                  <a:schemeClr val="tx1"/>
                </a:solidFill>
                <a:latin typeface="Arial" panose="020B0604020202020204" pitchFamily="34" charset="0"/>
              </a:defRPr>
            </a:lvl8pPr>
            <a:lvl9pPr marL="3886200" indent="-228600" eaLnBrk="0" fontAlgn="base" hangingPunct="0">
              <a:lnSpc>
                <a:spcPts val="3000"/>
              </a:lnSpc>
              <a:spcBef>
                <a:spcPct val="0"/>
              </a:spcBef>
              <a:spcAft>
                <a:spcPct val="0"/>
              </a:spcAft>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000" b="1" i="0" u="none" strike="noStrike" kern="1200" cap="none" spc="0" normalizeH="0" baseline="0" noProof="0" smtClean="0">
                <a:ln>
                  <a:noFill/>
                </a:ln>
                <a:solidFill>
                  <a:srgbClr val="FFFFFF"/>
                </a:solidFill>
                <a:effectLst/>
                <a:uLnTx/>
                <a:uFillTx/>
                <a:latin typeface="Arial" panose="020B0604020202020204" pitchFamily="34" charset="0"/>
                <a:ea typeface="MS PGothic" panose="020B0600070205080204" pitchFamily="34" charset="-128"/>
                <a:cs typeface="+mn-cs"/>
              </a:rPr>
              <a:t>2- (bis 3,5-) jährige Ausbildung im dualen System</a:t>
            </a:r>
          </a:p>
        </p:txBody>
      </p:sp>
      <p:sp>
        <p:nvSpPr>
          <p:cNvPr id="23571" name="Textfeld 22"/>
          <p:cNvSpPr txBox="1">
            <a:spLocks noChangeArrowheads="1"/>
          </p:cNvSpPr>
          <p:nvPr/>
        </p:nvSpPr>
        <p:spPr bwMode="auto">
          <a:xfrm>
            <a:off x="612775" y="2605088"/>
            <a:ext cx="35734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3000"/>
              </a:lnSpc>
              <a:defRPr>
                <a:solidFill>
                  <a:srgbClr val="3333CC"/>
                </a:solidFill>
                <a:latin typeface="Arial"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lnSpc>
                <a:spcPts val="3000"/>
              </a:lnSpc>
              <a:buChar char="»"/>
              <a:defRPr>
                <a:solidFill>
                  <a:schemeClr val="tx1"/>
                </a:solidFill>
                <a:latin typeface="Arial" charset="0"/>
              </a:defRPr>
            </a:lvl5pPr>
            <a:lvl6pPr marL="2514600" indent="-228600" eaLnBrk="0" fontAlgn="base" hangingPunct="0">
              <a:lnSpc>
                <a:spcPts val="3000"/>
              </a:lnSpc>
              <a:spcBef>
                <a:spcPct val="0"/>
              </a:spcBef>
              <a:spcAft>
                <a:spcPct val="0"/>
              </a:spcAft>
              <a:buChar char="»"/>
              <a:defRPr>
                <a:solidFill>
                  <a:schemeClr val="tx1"/>
                </a:solidFill>
                <a:latin typeface="Arial" charset="0"/>
              </a:defRPr>
            </a:lvl6pPr>
            <a:lvl7pPr marL="2971800" indent="-228600" eaLnBrk="0" fontAlgn="base" hangingPunct="0">
              <a:lnSpc>
                <a:spcPts val="3000"/>
              </a:lnSpc>
              <a:spcBef>
                <a:spcPct val="0"/>
              </a:spcBef>
              <a:spcAft>
                <a:spcPct val="0"/>
              </a:spcAft>
              <a:buChar char="»"/>
              <a:defRPr>
                <a:solidFill>
                  <a:schemeClr val="tx1"/>
                </a:solidFill>
                <a:latin typeface="Arial" charset="0"/>
              </a:defRPr>
            </a:lvl7pPr>
            <a:lvl8pPr marL="3429000" indent="-228600" eaLnBrk="0" fontAlgn="base" hangingPunct="0">
              <a:lnSpc>
                <a:spcPts val="3000"/>
              </a:lnSpc>
              <a:spcBef>
                <a:spcPct val="0"/>
              </a:spcBef>
              <a:spcAft>
                <a:spcPct val="0"/>
              </a:spcAft>
              <a:buChar char="»"/>
              <a:defRPr>
                <a:solidFill>
                  <a:schemeClr val="tx1"/>
                </a:solidFill>
                <a:latin typeface="Arial" charset="0"/>
              </a:defRPr>
            </a:lvl8pPr>
            <a:lvl9pPr marL="3886200" indent="-228600" eaLnBrk="0" fontAlgn="base" hangingPunct="0">
              <a:lnSpc>
                <a:spcPts val="3000"/>
              </a:lnSpc>
              <a:spcBef>
                <a:spcPct val="0"/>
              </a:spcBef>
              <a:spcAft>
                <a:spcPct val="0"/>
              </a:spcAft>
              <a:buChar char="»"/>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800" b="0" i="0" u="none" strike="noStrike" kern="1200" cap="none" spc="0" normalizeH="0" baseline="0" noProof="0" dirty="0" smtClean="0">
                <a:ln>
                  <a:noFill/>
                </a:ln>
                <a:solidFill>
                  <a:srgbClr val="FFFFFF"/>
                </a:solidFill>
                <a:effectLst/>
                <a:uLnTx/>
                <a:uFillTx/>
                <a:latin typeface="Arial"/>
                <a:ea typeface="+mn-ea"/>
                <a:cs typeface="+mn-cs"/>
              </a:rPr>
              <a:t>* unter bestimmten Voraussetzungen besteht die Möglichkeit zum Erwerb des Hauptschulabschlusses, des mittleren Abschlusses oder der Fachhochschulreife</a:t>
            </a:r>
          </a:p>
        </p:txBody>
      </p:sp>
      <p:sp>
        <p:nvSpPr>
          <p:cNvPr id="25" name="Rechteck 48"/>
          <p:cNvSpPr/>
          <p:nvPr/>
        </p:nvSpPr>
        <p:spPr>
          <a:xfrm>
            <a:off x="650875" y="4498975"/>
            <a:ext cx="1512888" cy="1522413"/>
          </a:xfrm>
          <a:custGeom>
            <a:avLst/>
            <a:gdLst>
              <a:gd name="connsiteX0" fmla="*/ 0 w 1505817"/>
              <a:gd name="connsiteY0" fmla="*/ 0 h 1611707"/>
              <a:gd name="connsiteX1" fmla="*/ 1505817 w 1505817"/>
              <a:gd name="connsiteY1" fmla="*/ 0 h 1611707"/>
              <a:gd name="connsiteX2" fmla="*/ 1505817 w 1505817"/>
              <a:gd name="connsiteY2" fmla="*/ 1611707 h 1611707"/>
              <a:gd name="connsiteX3" fmla="*/ 0 w 1505817"/>
              <a:gd name="connsiteY3" fmla="*/ 1611707 h 1611707"/>
              <a:gd name="connsiteX4" fmla="*/ 0 w 1505817"/>
              <a:gd name="connsiteY4" fmla="*/ 0 h 1611707"/>
              <a:gd name="connsiteX0" fmla="*/ 0 w 1505817"/>
              <a:gd name="connsiteY0" fmla="*/ 0 h 1611707"/>
              <a:gd name="connsiteX1" fmla="*/ 1257623 w 1505817"/>
              <a:gd name="connsiteY1" fmla="*/ 3066 h 1611707"/>
              <a:gd name="connsiteX2" fmla="*/ 1505817 w 1505817"/>
              <a:gd name="connsiteY2" fmla="*/ 0 h 1611707"/>
              <a:gd name="connsiteX3" fmla="*/ 1505817 w 1505817"/>
              <a:gd name="connsiteY3" fmla="*/ 1611707 h 1611707"/>
              <a:gd name="connsiteX4" fmla="*/ 0 w 1505817"/>
              <a:gd name="connsiteY4" fmla="*/ 1611707 h 1611707"/>
              <a:gd name="connsiteX5" fmla="*/ 0 w 1505817"/>
              <a:gd name="connsiteY5" fmla="*/ 0 h 161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5817" h="1611707">
                <a:moveTo>
                  <a:pt x="0" y="0"/>
                </a:moveTo>
                <a:lnTo>
                  <a:pt x="1257623" y="3066"/>
                </a:lnTo>
                <a:lnTo>
                  <a:pt x="1505817" y="0"/>
                </a:lnTo>
                <a:lnTo>
                  <a:pt x="1505817" y="1611707"/>
                </a:lnTo>
                <a:lnTo>
                  <a:pt x="0" y="1611707"/>
                </a:lnTo>
                <a:lnTo>
                  <a:pt x="0" y="0"/>
                </a:lnTo>
                <a:close/>
              </a:path>
            </a:pathLst>
          </a:custGeom>
          <a:solidFill>
            <a:srgbClr val="EDBA36"/>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100" b="1" i="0" u="none" strike="noStrike" kern="1200" cap="none" spc="0" normalizeH="0" baseline="0" noProof="0" dirty="0">
                <a:ln>
                  <a:noFill/>
                </a:ln>
                <a:solidFill>
                  <a:srgbClr val="2D2DB9">
                    <a:lumMod val="75000"/>
                  </a:srgbClr>
                </a:solidFill>
                <a:effectLst/>
                <a:uLnTx/>
                <a:uFillTx/>
                <a:latin typeface="Arial"/>
                <a:ea typeface="+mn-ea"/>
                <a:cs typeface="+mn-cs"/>
              </a:rPr>
              <a:t>Kein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100" b="1" i="0" u="none" strike="noStrike" kern="1200" cap="none" spc="0" normalizeH="0" baseline="0" noProof="0" dirty="0">
                <a:ln>
                  <a:noFill/>
                </a:ln>
                <a:solidFill>
                  <a:srgbClr val="2D2DB9">
                    <a:lumMod val="75000"/>
                  </a:srgbClr>
                </a:solidFill>
                <a:effectLst/>
                <a:uLnTx/>
                <a:uFillTx/>
                <a:latin typeface="Arial"/>
                <a:ea typeface="+mn-ea"/>
                <a:cs typeface="+mn-cs"/>
              </a:rPr>
              <a:t>Abschluss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900" b="1" i="0" u="none" strike="noStrike" kern="1200" cap="none" spc="0" normalizeH="0" baseline="0" noProof="0" dirty="0">
              <a:ln>
                <a:noFill/>
              </a:ln>
              <a:solidFill>
                <a:srgbClr val="000000"/>
              </a:solidFill>
              <a:effectLst/>
              <a:uLnTx/>
              <a:uFillTx/>
              <a:latin typeface="Arial"/>
              <a:ea typeface="+mn-ea"/>
              <a:cs typeface="+mn-cs"/>
            </a:endParaRPr>
          </a:p>
        </p:txBody>
      </p:sp>
      <p:sp>
        <p:nvSpPr>
          <p:cNvPr id="26" name="Rechteck 25"/>
          <p:cNvSpPr/>
          <p:nvPr/>
        </p:nvSpPr>
        <p:spPr>
          <a:xfrm>
            <a:off x="2255838" y="4498975"/>
            <a:ext cx="1849437" cy="1522413"/>
          </a:xfrm>
          <a:prstGeom prst="rect">
            <a:avLst/>
          </a:prstGeom>
          <a:solidFill>
            <a:srgbClr val="EDBA36"/>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100" b="1" i="0" u="none" strike="noStrike" kern="1200" cap="none" spc="0" normalizeH="0" baseline="0" noProof="0" dirty="0">
                <a:ln>
                  <a:noFill/>
                </a:ln>
                <a:solidFill>
                  <a:srgbClr val="2D2DB9">
                    <a:lumMod val="75000"/>
                  </a:srgbClr>
                </a:solidFill>
                <a:effectLst/>
                <a:uLnTx/>
                <a:uFillTx/>
                <a:latin typeface="Arial"/>
                <a:ea typeface="+mn-ea"/>
                <a:cs typeface="+mn-cs"/>
              </a:rPr>
              <a:t>Jahrgangsstufe 9 (Hauptschulabschluss)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100" b="1" i="0" u="none" strike="noStrike" kern="1200" cap="none" spc="0" normalizeH="0" baseline="0" noProof="0" dirty="0">
                <a:ln>
                  <a:noFill/>
                </a:ln>
                <a:solidFill>
                  <a:srgbClr val="2D2DB9">
                    <a:lumMod val="75000"/>
                  </a:srgbClr>
                </a:solidFill>
                <a:effectLst/>
                <a:uLnTx/>
                <a:uFillTx/>
                <a:latin typeface="Arial"/>
                <a:ea typeface="+mn-ea"/>
                <a:cs typeface="+mn-cs"/>
              </a:rPr>
              <a:t>Schulformen:</a:t>
            </a:r>
          </a:p>
          <a:p>
            <a:pPr marL="171450" marR="0" lvl="0" indent="-171450" algn="l" defTabSz="914400" rtl="0" eaLnBrk="1" fontAlgn="base" latinLnBrk="0" hangingPunct="1">
              <a:lnSpc>
                <a:spcPct val="100000"/>
              </a:lnSpc>
              <a:spcBef>
                <a:spcPct val="0"/>
              </a:spcBef>
              <a:spcAft>
                <a:spcPct val="0"/>
              </a:spcAft>
              <a:buClrTx/>
              <a:buSzTx/>
              <a:buFontTx/>
              <a:buChar char="-"/>
              <a:tabLst/>
              <a:defRPr/>
            </a:pPr>
            <a:r>
              <a:rPr kumimoji="0" lang="de-DE" sz="1100" b="1" i="0" u="none" strike="noStrike" kern="1200" cap="none" spc="0" normalizeH="0" baseline="0" noProof="0" dirty="0">
                <a:ln>
                  <a:noFill/>
                </a:ln>
                <a:solidFill>
                  <a:srgbClr val="2D2DB9">
                    <a:lumMod val="75000"/>
                  </a:srgbClr>
                </a:solidFill>
                <a:effectLst/>
                <a:uLnTx/>
                <a:uFillTx/>
                <a:latin typeface="Arial"/>
                <a:ea typeface="+mn-ea"/>
                <a:cs typeface="+mn-cs"/>
              </a:rPr>
              <a:t>Hauptschule</a:t>
            </a:r>
          </a:p>
          <a:p>
            <a:pPr marL="171450" marR="0" lvl="0" indent="-171450" algn="l" defTabSz="914400" rtl="0" eaLnBrk="1" fontAlgn="base" latinLnBrk="0" hangingPunct="1">
              <a:lnSpc>
                <a:spcPct val="100000"/>
              </a:lnSpc>
              <a:spcBef>
                <a:spcPct val="0"/>
              </a:spcBef>
              <a:spcAft>
                <a:spcPct val="0"/>
              </a:spcAft>
              <a:buClrTx/>
              <a:buSzTx/>
              <a:buFontTx/>
              <a:buChar char="-"/>
              <a:tabLst/>
              <a:defRPr/>
            </a:pPr>
            <a:r>
              <a:rPr kumimoji="0" lang="de-DE" sz="1100" b="1" i="0" u="none" strike="noStrike" kern="1200" cap="none" spc="0" normalizeH="0" baseline="0" noProof="0" dirty="0">
                <a:ln>
                  <a:noFill/>
                </a:ln>
                <a:solidFill>
                  <a:srgbClr val="2D2DB9">
                    <a:lumMod val="75000"/>
                  </a:srgbClr>
                </a:solidFill>
                <a:effectLst/>
                <a:uLnTx/>
                <a:uFillTx/>
                <a:latin typeface="Arial"/>
                <a:ea typeface="+mn-ea"/>
                <a:cs typeface="+mn-cs"/>
              </a:rPr>
              <a:t>Haupt- u. Realschule</a:t>
            </a:r>
          </a:p>
          <a:p>
            <a:pPr marL="171450" marR="0" lvl="0" indent="-171450" algn="l" defTabSz="914400" rtl="0" eaLnBrk="1" fontAlgn="base" latinLnBrk="0" hangingPunct="1">
              <a:lnSpc>
                <a:spcPct val="100000"/>
              </a:lnSpc>
              <a:spcBef>
                <a:spcPct val="0"/>
              </a:spcBef>
              <a:spcAft>
                <a:spcPct val="0"/>
              </a:spcAft>
              <a:buClrTx/>
              <a:buSzTx/>
              <a:buFontTx/>
              <a:buChar char="-"/>
              <a:tabLst/>
              <a:defRPr/>
            </a:pPr>
            <a:r>
              <a:rPr kumimoji="0" lang="de-DE" sz="1100" b="1" i="0" u="none" strike="noStrike" kern="1200" cap="none" spc="0" normalizeH="0" baseline="0" noProof="0" dirty="0">
                <a:ln>
                  <a:noFill/>
                </a:ln>
                <a:solidFill>
                  <a:srgbClr val="2D2DB9">
                    <a:lumMod val="75000"/>
                  </a:srgbClr>
                </a:solidFill>
                <a:effectLst/>
                <a:uLnTx/>
                <a:uFillTx/>
                <a:latin typeface="Arial"/>
                <a:ea typeface="+mn-ea"/>
                <a:cs typeface="+mn-cs"/>
              </a:rPr>
              <a:t>Mittelstufenschule</a:t>
            </a:r>
          </a:p>
          <a:p>
            <a:pPr marL="171450" marR="0" lvl="0" indent="-171450" algn="l" defTabSz="914400" rtl="0" eaLnBrk="1" fontAlgn="base" latinLnBrk="0" hangingPunct="1">
              <a:lnSpc>
                <a:spcPct val="100000"/>
              </a:lnSpc>
              <a:spcBef>
                <a:spcPct val="0"/>
              </a:spcBef>
              <a:spcAft>
                <a:spcPct val="0"/>
              </a:spcAft>
              <a:buClrTx/>
              <a:buSzTx/>
              <a:buFontTx/>
              <a:buChar char="-"/>
              <a:tabLst/>
              <a:defRPr/>
            </a:pPr>
            <a:r>
              <a:rPr kumimoji="0" lang="de-DE" sz="1100" b="1" i="0" u="none" strike="noStrike" kern="1200" cap="none" spc="0" normalizeH="0" baseline="0" noProof="0" dirty="0">
                <a:ln>
                  <a:noFill/>
                </a:ln>
                <a:solidFill>
                  <a:srgbClr val="2D2DB9">
                    <a:lumMod val="75000"/>
                  </a:srgbClr>
                </a:solidFill>
                <a:effectLst/>
                <a:uLnTx/>
                <a:uFillTx/>
                <a:latin typeface="Arial"/>
                <a:ea typeface="+mn-ea"/>
                <a:cs typeface="+mn-cs"/>
              </a:rPr>
              <a:t>Gesamtschule</a:t>
            </a:r>
          </a:p>
          <a:p>
            <a:pPr marL="171450" marR="0" lvl="0" indent="-171450" algn="l" defTabSz="914400" rtl="0" eaLnBrk="1" fontAlgn="base" latinLnBrk="0" hangingPunct="1">
              <a:lnSpc>
                <a:spcPct val="100000"/>
              </a:lnSpc>
              <a:spcBef>
                <a:spcPct val="0"/>
              </a:spcBef>
              <a:spcAft>
                <a:spcPct val="0"/>
              </a:spcAft>
              <a:buClrTx/>
              <a:buSzTx/>
              <a:buFontTx/>
              <a:buChar char="-"/>
              <a:tabLst/>
              <a:defRPr/>
            </a:pPr>
            <a:r>
              <a:rPr kumimoji="0" lang="de-DE" sz="1100" b="1" i="0" u="none" strike="noStrike" kern="1200" cap="none" spc="0" normalizeH="0" baseline="0" noProof="0" dirty="0">
                <a:ln>
                  <a:noFill/>
                </a:ln>
                <a:solidFill>
                  <a:srgbClr val="2D2DB9">
                    <a:lumMod val="75000"/>
                  </a:srgbClr>
                </a:solidFill>
                <a:effectLst/>
                <a:uLnTx/>
                <a:uFillTx/>
                <a:latin typeface="Arial"/>
                <a:ea typeface="+mn-ea"/>
                <a:cs typeface="+mn-cs"/>
              </a:rPr>
              <a:t>Gymnasium</a:t>
            </a:r>
          </a:p>
          <a:p>
            <a:pPr marL="171450" marR="0" lvl="0" indent="-171450" algn="l" defTabSz="914400" rtl="0" eaLnBrk="1" fontAlgn="base" latinLnBrk="0" hangingPunct="1">
              <a:lnSpc>
                <a:spcPct val="100000"/>
              </a:lnSpc>
              <a:spcBef>
                <a:spcPct val="0"/>
              </a:spcBef>
              <a:spcAft>
                <a:spcPct val="0"/>
              </a:spcAft>
              <a:buClrTx/>
              <a:buSzTx/>
              <a:buFontTx/>
              <a:buChar char="-"/>
              <a:tabLst/>
              <a:defRPr/>
            </a:pPr>
            <a:r>
              <a:rPr kumimoji="0" lang="de-DE" sz="1100" b="1" i="0" u="none" strike="noStrike" kern="1200" cap="none" spc="0" normalizeH="0" baseline="0" noProof="0" dirty="0">
                <a:ln>
                  <a:noFill/>
                </a:ln>
                <a:solidFill>
                  <a:srgbClr val="2D2DB9">
                    <a:lumMod val="75000"/>
                  </a:srgbClr>
                </a:solidFill>
                <a:effectLst/>
                <a:uLnTx/>
                <a:uFillTx/>
                <a:latin typeface="Arial"/>
                <a:ea typeface="+mn-ea"/>
                <a:cs typeface="+mn-cs"/>
              </a:rPr>
              <a:t>Förderschule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900" b="1" i="0" u="none" strike="noStrike" kern="1200" cap="none" spc="0" normalizeH="0" baseline="0" noProof="0" dirty="0">
              <a:ln>
                <a:noFill/>
              </a:ln>
              <a:solidFill>
                <a:srgbClr val="000000"/>
              </a:solidFill>
              <a:effectLst/>
              <a:uLnTx/>
              <a:uFillTx/>
              <a:latin typeface="Arial"/>
              <a:ea typeface="+mn-ea"/>
              <a:cs typeface="+mn-cs"/>
            </a:endParaRPr>
          </a:p>
        </p:txBody>
      </p:sp>
      <p:sp>
        <p:nvSpPr>
          <p:cNvPr id="27" name="Rechteck 26"/>
          <p:cNvSpPr/>
          <p:nvPr/>
        </p:nvSpPr>
        <p:spPr>
          <a:xfrm>
            <a:off x="4191000" y="4183063"/>
            <a:ext cx="3898900" cy="1827212"/>
          </a:xfrm>
          <a:prstGeom prst="rect">
            <a:avLst/>
          </a:prstGeom>
          <a:solidFill>
            <a:srgbClr val="EDBA36"/>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100" b="1" i="0" u="none" strike="noStrike" kern="1200" cap="none" spc="0" normalizeH="0" baseline="0" noProof="0" dirty="0">
                <a:ln>
                  <a:noFill/>
                </a:ln>
                <a:solidFill>
                  <a:srgbClr val="2D2DB9">
                    <a:lumMod val="75000"/>
                  </a:srgbClr>
                </a:solidFill>
                <a:effectLst/>
                <a:uLnTx/>
                <a:uFillTx/>
                <a:latin typeface="Arial"/>
                <a:ea typeface="+mn-ea"/>
                <a:cs typeface="+mn-cs"/>
              </a:rPr>
              <a:t>Jahrgangsstufe 10 (mittlerer Abschluss)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200" b="1" i="0" u="none" strike="noStrike" kern="1200" cap="none" spc="0" normalizeH="0" baseline="0" noProof="0" dirty="0">
              <a:ln>
                <a:noFill/>
              </a:ln>
              <a:solidFill>
                <a:srgbClr val="2D2DB9">
                  <a:lumMod val="75000"/>
                </a:srgbClr>
              </a:solidFill>
              <a:effectLst/>
              <a:uLnTx/>
              <a:uFillTx/>
              <a:latin typeface="Arial"/>
              <a:ea typeface="+mn-ea"/>
              <a:cs typeface="+mn-cs"/>
            </a:endParaRPr>
          </a:p>
          <a:p>
            <a:pPr marL="914400" marR="0" lvl="2" indent="0" algn="l" defTabSz="914400" rtl="0" eaLnBrk="1" fontAlgn="base" latinLnBrk="0" hangingPunct="1">
              <a:lnSpc>
                <a:spcPct val="100000"/>
              </a:lnSpc>
              <a:spcBef>
                <a:spcPct val="0"/>
              </a:spcBef>
              <a:spcAft>
                <a:spcPct val="0"/>
              </a:spcAft>
              <a:buClrTx/>
              <a:buSzTx/>
              <a:buFontTx/>
              <a:buNone/>
              <a:tabLst/>
              <a:defRPr/>
            </a:pPr>
            <a:r>
              <a:rPr kumimoji="0" lang="de-DE" sz="1100" b="1" i="0" u="none" strike="noStrike" kern="1200" cap="none" spc="0" normalizeH="0" baseline="0" noProof="0" dirty="0">
                <a:ln>
                  <a:noFill/>
                </a:ln>
                <a:solidFill>
                  <a:srgbClr val="2D2DB9">
                    <a:lumMod val="75000"/>
                  </a:srgbClr>
                </a:solidFill>
                <a:effectLst/>
                <a:uLnTx/>
                <a:uFillTx/>
                <a:latin typeface="Arial"/>
                <a:ea typeface="+mn-ea"/>
                <a:cs typeface="+mn-cs"/>
              </a:rPr>
              <a:t>Schulformen:</a:t>
            </a:r>
          </a:p>
          <a:p>
            <a:pPr marL="1085850" marR="0" lvl="2" indent="-171450" algn="l" defTabSz="914400" rtl="0" eaLnBrk="1" fontAlgn="base" latinLnBrk="0" hangingPunct="1">
              <a:lnSpc>
                <a:spcPct val="100000"/>
              </a:lnSpc>
              <a:spcBef>
                <a:spcPct val="0"/>
              </a:spcBef>
              <a:spcAft>
                <a:spcPct val="0"/>
              </a:spcAft>
              <a:buClrTx/>
              <a:buSzTx/>
              <a:buFontTx/>
              <a:buChar char="-"/>
              <a:tabLst/>
              <a:defRPr/>
            </a:pPr>
            <a:r>
              <a:rPr kumimoji="0" lang="de-DE" sz="1100" b="1" i="0" u="none" strike="noStrike" kern="1200" cap="none" spc="0" normalizeH="0" baseline="0" noProof="0" dirty="0">
                <a:ln>
                  <a:noFill/>
                </a:ln>
                <a:solidFill>
                  <a:srgbClr val="2D2DB9">
                    <a:lumMod val="75000"/>
                  </a:srgbClr>
                </a:solidFill>
                <a:effectLst/>
                <a:uLnTx/>
                <a:uFillTx/>
                <a:latin typeface="Arial"/>
                <a:ea typeface="+mn-ea"/>
                <a:cs typeface="+mn-cs"/>
              </a:rPr>
              <a:t>Hauptschule</a:t>
            </a:r>
          </a:p>
          <a:p>
            <a:pPr marL="1085850" marR="0" lvl="2" indent="-171450" algn="l" defTabSz="914400" rtl="0" eaLnBrk="1" fontAlgn="base" latinLnBrk="0" hangingPunct="1">
              <a:lnSpc>
                <a:spcPct val="100000"/>
              </a:lnSpc>
              <a:spcBef>
                <a:spcPct val="0"/>
              </a:spcBef>
              <a:spcAft>
                <a:spcPct val="0"/>
              </a:spcAft>
              <a:buClrTx/>
              <a:buSzTx/>
              <a:buFontTx/>
              <a:buChar char="-"/>
              <a:tabLst/>
              <a:defRPr/>
            </a:pPr>
            <a:r>
              <a:rPr kumimoji="0" lang="de-DE" sz="1100" b="1" i="0" u="none" strike="noStrike" kern="1200" cap="none" spc="0" normalizeH="0" baseline="0" noProof="0" dirty="0">
                <a:ln>
                  <a:noFill/>
                </a:ln>
                <a:solidFill>
                  <a:srgbClr val="2D2DB9">
                    <a:lumMod val="75000"/>
                  </a:srgbClr>
                </a:solidFill>
                <a:effectLst/>
                <a:uLnTx/>
                <a:uFillTx/>
                <a:latin typeface="Arial"/>
                <a:ea typeface="+mn-ea"/>
                <a:cs typeface="+mn-cs"/>
              </a:rPr>
              <a:t>Realschule</a:t>
            </a:r>
          </a:p>
          <a:p>
            <a:pPr marL="1085850" marR="0" lvl="2" indent="-171450" algn="l" defTabSz="914400" rtl="0" eaLnBrk="1" fontAlgn="base" latinLnBrk="0" hangingPunct="1">
              <a:lnSpc>
                <a:spcPct val="100000"/>
              </a:lnSpc>
              <a:spcBef>
                <a:spcPct val="0"/>
              </a:spcBef>
              <a:spcAft>
                <a:spcPct val="0"/>
              </a:spcAft>
              <a:buClrTx/>
              <a:buSzTx/>
              <a:buFontTx/>
              <a:buChar char="-"/>
              <a:tabLst/>
              <a:defRPr/>
            </a:pPr>
            <a:r>
              <a:rPr kumimoji="0" lang="de-DE" sz="1100" b="1" i="0" u="none" strike="noStrike" kern="1200" cap="none" spc="0" normalizeH="0" baseline="0" noProof="0" dirty="0">
                <a:ln>
                  <a:noFill/>
                </a:ln>
                <a:solidFill>
                  <a:srgbClr val="2D2DB9">
                    <a:lumMod val="75000"/>
                  </a:srgbClr>
                </a:solidFill>
                <a:effectLst/>
                <a:uLnTx/>
                <a:uFillTx/>
                <a:latin typeface="Arial"/>
                <a:ea typeface="+mn-ea"/>
                <a:cs typeface="+mn-cs"/>
              </a:rPr>
              <a:t>Haupt- und Realschule</a:t>
            </a:r>
          </a:p>
          <a:p>
            <a:pPr marL="1085850" marR="0" lvl="2" indent="-171450" algn="l" defTabSz="914400" rtl="0" eaLnBrk="1" fontAlgn="base" latinLnBrk="0" hangingPunct="1">
              <a:lnSpc>
                <a:spcPct val="100000"/>
              </a:lnSpc>
              <a:spcBef>
                <a:spcPct val="0"/>
              </a:spcBef>
              <a:spcAft>
                <a:spcPct val="0"/>
              </a:spcAft>
              <a:buClrTx/>
              <a:buSzTx/>
              <a:buFontTx/>
              <a:buChar char="-"/>
              <a:tabLst/>
              <a:defRPr/>
            </a:pPr>
            <a:r>
              <a:rPr kumimoji="0" lang="de-DE" sz="1100" b="1" i="0" u="none" strike="noStrike" kern="1200" cap="none" spc="0" normalizeH="0" baseline="0" noProof="0" dirty="0">
                <a:ln>
                  <a:noFill/>
                </a:ln>
                <a:solidFill>
                  <a:srgbClr val="2D2DB9">
                    <a:lumMod val="75000"/>
                  </a:srgbClr>
                </a:solidFill>
                <a:effectLst/>
                <a:uLnTx/>
                <a:uFillTx/>
                <a:latin typeface="Arial"/>
                <a:ea typeface="+mn-ea"/>
                <a:cs typeface="+mn-cs"/>
              </a:rPr>
              <a:t>Mittelstufenschule</a:t>
            </a:r>
          </a:p>
          <a:p>
            <a:pPr marL="1085850" marR="0" lvl="2" indent="-171450" algn="l" defTabSz="914400" rtl="0" eaLnBrk="1" fontAlgn="base" latinLnBrk="0" hangingPunct="1">
              <a:lnSpc>
                <a:spcPct val="100000"/>
              </a:lnSpc>
              <a:spcBef>
                <a:spcPct val="0"/>
              </a:spcBef>
              <a:spcAft>
                <a:spcPct val="0"/>
              </a:spcAft>
              <a:buClrTx/>
              <a:buSzTx/>
              <a:buFontTx/>
              <a:buChar char="-"/>
              <a:tabLst/>
              <a:defRPr/>
            </a:pPr>
            <a:r>
              <a:rPr kumimoji="0" lang="de-DE" sz="1100" b="1" i="0" u="none" strike="noStrike" kern="1200" cap="none" spc="0" normalizeH="0" baseline="0" noProof="0" dirty="0">
                <a:ln>
                  <a:noFill/>
                </a:ln>
                <a:solidFill>
                  <a:srgbClr val="2D2DB9">
                    <a:lumMod val="75000"/>
                  </a:srgbClr>
                </a:solidFill>
                <a:effectLst/>
                <a:uLnTx/>
                <a:uFillTx/>
                <a:latin typeface="Arial"/>
                <a:ea typeface="+mn-ea"/>
                <a:cs typeface="+mn-cs"/>
              </a:rPr>
              <a:t>Gesamtschule</a:t>
            </a:r>
          </a:p>
          <a:p>
            <a:pPr marL="1085850" marR="0" lvl="2" indent="-171450" algn="l" defTabSz="914400" rtl="0" eaLnBrk="1" fontAlgn="base" latinLnBrk="0" hangingPunct="1">
              <a:lnSpc>
                <a:spcPct val="100000"/>
              </a:lnSpc>
              <a:spcBef>
                <a:spcPct val="0"/>
              </a:spcBef>
              <a:spcAft>
                <a:spcPct val="0"/>
              </a:spcAft>
              <a:buClrTx/>
              <a:buSzTx/>
              <a:buFontTx/>
              <a:buChar char="-"/>
              <a:tabLst/>
              <a:defRPr/>
            </a:pPr>
            <a:r>
              <a:rPr kumimoji="0" lang="de-DE" sz="1100" b="1" i="0" u="none" strike="noStrike" kern="1200" cap="none" spc="0" normalizeH="0" baseline="0" noProof="0" dirty="0">
                <a:ln>
                  <a:noFill/>
                </a:ln>
                <a:solidFill>
                  <a:srgbClr val="2D2DB9">
                    <a:lumMod val="75000"/>
                  </a:srgbClr>
                </a:solidFill>
                <a:effectLst/>
                <a:uLnTx/>
                <a:uFillTx/>
                <a:latin typeface="Arial"/>
                <a:ea typeface="+mn-ea"/>
                <a:cs typeface="+mn-cs"/>
              </a:rPr>
              <a:t>Gymnasium</a:t>
            </a:r>
          </a:p>
          <a:p>
            <a:pPr marL="1085850" marR="0" lvl="2" indent="-171450" algn="l" defTabSz="914400" rtl="0" eaLnBrk="1" fontAlgn="base" latinLnBrk="0" hangingPunct="1">
              <a:lnSpc>
                <a:spcPct val="100000"/>
              </a:lnSpc>
              <a:spcBef>
                <a:spcPct val="0"/>
              </a:spcBef>
              <a:spcAft>
                <a:spcPct val="0"/>
              </a:spcAft>
              <a:buClrTx/>
              <a:buSzTx/>
              <a:buFontTx/>
              <a:buChar char="-"/>
              <a:tabLst/>
              <a:defRPr/>
            </a:pPr>
            <a:r>
              <a:rPr kumimoji="0" lang="de-DE" sz="1100" b="1" i="0" u="none" strike="noStrike" kern="1200" cap="none" spc="0" normalizeH="0" baseline="0" noProof="0" dirty="0">
                <a:ln>
                  <a:noFill/>
                </a:ln>
                <a:solidFill>
                  <a:srgbClr val="2D2DB9">
                    <a:lumMod val="75000"/>
                  </a:srgbClr>
                </a:solidFill>
                <a:effectLst/>
                <a:uLnTx/>
                <a:uFillTx/>
                <a:latin typeface="Arial"/>
                <a:ea typeface="+mn-ea"/>
                <a:cs typeface="+mn-cs"/>
              </a:rPr>
              <a:t>Förderschule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9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9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900" b="1" i="0" u="none" strike="noStrike" kern="1200" cap="none" spc="0" normalizeH="0" baseline="0" noProof="0" dirty="0">
              <a:ln>
                <a:noFill/>
              </a:ln>
              <a:solidFill>
                <a:srgbClr val="000000"/>
              </a:solidFill>
              <a:effectLst/>
              <a:uLnTx/>
              <a:uFillTx/>
              <a:latin typeface="Arial"/>
              <a:ea typeface="+mn-ea"/>
              <a:cs typeface="+mn-cs"/>
            </a:endParaRPr>
          </a:p>
        </p:txBody>
      </p:sp>
      <p:sp>
        <p:nvSpPr>
          <p:cNvPr id="35" name="Rechteck 48"/>
          <p:cNvSpPr/>
          <p:nvPr/>
        </p:nvSpPr>
        <p:spPr>
          <a:xfrm>
            <a:off x="8597900" y="2270125"/>
            <a:ext cx="179388" cy="179388"/>
          </a:xfrm>
          <a:custGeom>
            <a:avLst/>
            <a:gdLst>
              <a:gd name="connsiteX0" fmla="*/ 0 w 1505817"/>
              <a:gd name="connsiteY0" fmla="*/ 0 h 1611707"/>
              <a:gd name="connsiteX1" fmla="*/ 1505817 w 1505817"/>
              <a:gd name="connsiteY1" fmla="*/ 0 h 1611707"/>
              <a:gd name="connsiteX2" fmla="*/ 1505817 w 1505817"/>
              <a:gd name="connsiteY2" fmla="*/ 1611707 h 1611707"/>
              <a:gd name="connsiteX3" fmla="*/ 0 w 1505817"/>
              <a:gd name="connsiteY3" fmla="*/ 1611707 h 1611707"/>
              <a:gd name="connsiteX4" fmla="*/ 0 w 1505817"/>
              <a:gd name="connsiteY4" fmla="*/ 0 h 1611707"/>
              <a:gd name="connsiteX0" fmla="*/ 0 w 1505817"/>
              <a:gd name="connsiteY0" fmla="*/ 0 h 1611707"/>
              <a:gd name="connsiteX1" fmla="*/ 1257623 w 1505817"/>
              <a:gd name="connsiteY1" fmla="*/ 3066 h 1611707"/>
              <a:gd name="connsiteX2" fmla="*/ 1505817 w 1505817"/>
              <a:gd name="connsiteY2" fmla="*/ 0 h 1611707"/>
              <a:gd name="connsiteX3" fmla="*/ 1505817 w 1505817"/>
              <a:gd name="connsiteY3" fmla="*/ 1611707 h 1611707"/>
              <a:gd name="connsiteX4" fmla="*/ 0 w 1505817"/>
              <a:gd name="connsiteY4" fmla="*/ 1611707 h 1611707"/>
              <a:gd name="connsiteX5" fmla="*/ 0 w 1505817"/>
              <a:gd name="connsiteY5" fmla="*/ 0 h 161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5817" h="1611707">
                <a:moveTo>
                  <a:pt x="0" y="0"/>
                </a:moveTo>
                <a:lnTo>
                  <a:pt x="1257623" y="3066"/>
                </a:lnTo>
                <a:lnTo>
                  <a:pt x="1505817" y="0"/>
                </a:lnTo>
                <a:lnTo>
                  <a:pt x="1505817" y="1611707"/>
                </a:lnTo>
                <a:lnTo>
                  <a:pt x="0" y="1611707"/>
                </a:lnTo>
                <a:lnTo>
                  <a:pt x="0" y="0"/>
                </a:lnTo>
                <a:close/>
              </a:path>
            </a:pathLst>
          </a:custGeom>
          <a:solidFill>
            <a:srgbClr val="EDBA36"/>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800" b="1" i="0" u="none" strike="noStrike" kern="1200" cap="none" spc="0" normalizeH="0" baseline="0" noProof="0" dirty="0">
              <a:ln>
                <a:noFill/>
              </a:ln>
              <a:solidFill>
                <a:srgbClr val="000000"/>
              </a:solidFill>
              <a:effectLst/>
              <a:uLnTx/>
              <a:uFillTx/>
              <a:latin typeface="Arial"/>
              <a:ea typeface="+mn-ea"/>
              <a:cs typeface="+mn-cs"/>
            </a:endParaRPr>
          </a:p>
        </p:txBody>
      </p:sp>
      <p:sp>
        <p:nvSpPr>
          <p:cNvPr id="23584" name="Textfeld 35"/>
          <p:cNvSpPr txBox="1">
            <a:spLocks noChangeArrowheads="1"/>
          </p:cNvSpPr>
          <p:nvPr/>
        </p:nvSpPr>
        <p:spPr bwMode="auto">
          <a:xfrm>
            <a:off x="8037513" y="2462213"/>
            <a:ext cx="10080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3000"/>
              </a:lnSpc>
              <a:defRPr>
                <a:solidFill>
                  <a:srgbClr val="3333CC"/>
                </a:solidFill>
                <a:latin typeface="Arial"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lnSpc>
                <a:spcPts val="3000"/>
              </a:lnSpc>
              <a:buChar char="»"/>
              <a:defRPr>
                <a:solidFill>
                  <a:schemeClr val="tx1"/>
                </a:solidFill>
                <a:latin typeface="Arial" charset="0"/>
              </a:defRPr>
            </a:lvl5pPr>
            <a:lvl6pPr marL="2514600" indent="-228600" eaLnBrk="0" fontAlgn="base" hangingPunct="0">
              <a:lnSpc>
                <a:spcPts val="3000"/>
              </a:lnSpc>
              <a:spcBef>
                <a:spcPct val="0"/>
              </a:spcBef>
              <a:spcAft>
                <a:spcPct val="0"/>
              </a:spcAft>
              <a:buChar char="»"/>
              <a:defRPr>
                <a:solidFill>
                  <a:schemeClr val="tx1"/>
                </a:solidFill>
                <a:latin typeface="Arial" charset="0"/>
              </a:defRPr>
            </a:lvl6pPr>
            <a:lvl7pPr marL="2971800" indent="-228600" eaLnBrk="0" fontAlgn="base" hangingPunct="0">
              <a:lnSpc>
                <a:spcPts val="3000"/>
              </a:lnSpc>
              <a:spcBef>
                <a:spcPct val="0"/>
              </a:spcBef>
              <a:spcAft>
                <a:spcPct val="0"/>
              </a:spcAft>
              <a:buChar char="»"/>
              <a:defRPr>
                <a:solidFill>
                  <a:schemeClr val="tx1"/>
                </a:solidFill>
                <a:latin typeface="Arial" charset="0"/>
              </a:defRPr>
            </a:lvl7pPr>
            <a:lvl8pPr marL="3429000" indent="-228600" eaLnBrk="0" fontAlgn="base" hangingPunct="0">
              <a:lnSpc>
                <a:spcPts val="3000"/>
              </a:lnSpc>
              <a:spcBef>
                <a:spcPct val="0"/>
              </a:spcBef>
              <a:spcAft>
                <a:spcPct val="0"/>
              </a:spcAft>
              <a:buChar char="»"/>
              <a:defRPr>
                <a:solidFill>
                  <a:schemeClr val="tx1"/>
                </a:solidFill>
                <a:latin typeface="Arial" charset="0"/>
              </a:defRPr>
            </a:lvl8pPr>
            <a:lvl9pPr marL="3886200" indent="-228600" eaLnBrk="0" fontAlgn="base" hangingPunct="0">
              <a:lnSpc>
                <a:spcPts val="3000"/>
              </a:lnSpc>
              <a:spcBef>
                <a:spcPct val="0"/>
              </a:spcBef>
              <a:spcAft>
                <a:spcPct val="0"/>
              </a:spcAft>
              <a:buChar char="»"/>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smtClean="0">
                <a:ln>
                  <a:noFill/>
                </a:ln>
                <a:solidFill>
                  <a:srgbClr val="2D2DB9">
                    <a:lumMod val="75000"/>
                  </a:srgbClr>
                </a:solidFill>
                <a:effectLst/>
                <a:uLnTx/>
                <a:uFillTx/>
                <a:latin typeface="Arial"/>
                <a:ea typeface="+mn-ea"/>
                <a:cs typeface="+mn-cs"/>
              </a:rPr>
              <a:t>Allgemein-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smtClean="0">
                <a:ln>
                  <a:noFill/>
                </a:ln>
                <a:solidFill>
                  <a:srgbClr val="2D2DB9">
                    <a:lumMod val="75000"/>
                  </a:srgbClr>
                </a:solidFill>
                <a:effectLst/>
                <a:uLnTx/>
                <a:uFillTx/>
                <a:latin typeface="Arial"/>
                <a:ea typeface="+mn-ea"/>
                <a:cs typeface="+mn-cs"/>
              </a:rPr>
              <a:t>bildende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smtClean="0">
                <a:ln>
                  <a:noFill/>
                </a:ln>
                <a:solidFill>
                  <a:srgbClr val="2D2DB9">
                    <a:lumMod val="75000"/>
                  </a:srgbClr>
                </a:solidFill>
                <a:effectLst/>
                <a:uLnTx/>
                <a:uFillTx/>
                <a:latin typeface="Arial"/>
                <a:ea typeface="+mn-ea"/>
                <a:cs typeface="+mn-cs"/>
              </a:rPr>
              <a:t>Schulen</a:t>
            </a:r>
          </a:p>
        </p:txBody>
      </p:sp>
      <p:sp>
        <p:nvSpPr>
          <p:cNvPr id="37" name="Rechteck 48"/>
          <p:cNvSpPr/>
          <p:nvPr/>
        </p:nvSpPr>
        <p:spPr>
          <a:xfrm>
            <a:off x="8596313" y="1557338"/>
            <a:ext cx="179387" cy="179387"/>
          </a:xfrm>
          <a:custGeom>
            <a:avLst/>
            <a:gdLst>
              <a:gd name="connsiteX0" fmla="*/ 0 w 1505817"/>
              <a:gd name="connsiteY0" fmla="*/ 0 h 1611707"/>
              <a:gd name="connsiteX1" fmla="*/ 1505817 w 1505817"/>
              <a:gd name="connsiteY1" fmla="*/ 0 h 1611707"/>
              <a:gd name="connsiteX2" fmla="*/ 1505817 w 1505817"/>
              <a:gd name="connsiteY2" fmla="*/ 1611707 h 1611707"/>
              <a:gd name="connsiteX3" fmla="*/ 0 w 1505817"/>
              <a:gd name="connsiteY3" fmla="*/ 1611707 h 1611707"/>
              <a:gd name="connsiteX4" fmla="*/ 0 w 1505817"/>
              <a:gd name="connsiteY4" fmla="*/ 0 h 1611707"/>
              <a:gd name="connsiteX0" fmla="*/ 0 w 1505817"/>
              <a:gd name="connsiteY0" fmla="*/ 0 h 1611707"/>
              <a:gd name="connsiteX1" fmla="*/ 1257623 w 1505817"/>
              <a:gd name="connsiteY1" fmla="*/ 3066 h 1611707"/>
              <a:gd name="connsiteX2" fmla="*/ 1505817 w 1505817"/>
              <a:gd name="connsiteY2" fmla="*/ 0 h 1611707"/>
              <a:gd name="connsiteX3" fmla="*/ 1505817 w 1505817"/>
              <a:gd name="connsiteY3" fmla="*/ 1611707 h 1611707"/>
              <a:gd name="connsiteX4" fmla="*/ 0 w 1505817"/>
              <a:gd name="connsiteY4" fmla="*/ 1611707 h 1611707"/>
              <a:gd name="connsiteX5" fmla="*/ 0 w 1505817"/>
              <a:gd name="connsiteY5" fmla="*/ 0 h 161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5817" h="1611707">
                <a:moveTo>
                  <a:pt x="0" y="0"/>
                </a:moveTo>
                <a:lnTo>
                  <a:pt x="1257623" y="3066"/>
                </a:lnTo>
                <a:lnTo>
                  <a:pt x="1505817" y="0"/>
                </a:lnTo>
                <a:lnTo>
                  <a:pt x="1505817" y="1611707"/>
                </a:lnTo>
                <a:lnTo>
                  <a:pt x="0" y="1611707"/>
                </a:lnTo>
                <a:lnTo>
                  <a:pt x="0" y="0"/>
                </a:lnTo>
                <a:close/>
              </a:path>
            </a:pathLst>
          </a:cu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800" b="1" i="0" u="none" strike="noStrike" kern="1200" cap="none" spc="0" normalizeH="0" baseline="0" noProof="0" dirty="0">
              <a:ln>
                <a:noFill/>
              </a:ln>
              <a:solidFill>
                <a:srgbClr val="000000"/>
              </a:solidFill>
              <a:effectLst/>
              <a:uLnTx/>
              <a:uFillTx/>
              <a:latin typeface="Arial"/>
              <a:ea typeface="+mn-ea"/>
              <a:cs typeface="+mn-cs"/>
            </a:endParaRPr>
          </a:p>
        </p:txBody>
      </p:sp>
      <p:sp>
        <p:nvSpPr>
          <p:cNvPr id="23586" name="Textfeld 37"/>
          <p:cNvSpPr txBox="1">
            <a:spLocks noChangeArrowheads="1"/>
          </p:cNvSpPr>
          <p:nvPr/>
        </p:nvSpPr>
        <p:spPr bwMode="auto">
          <a:xfrm>
            <a:off x="8045450" y="1752600"/>
            <a:ext cx="866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3000"/>
              </a:lnSpc>
              <a:defRPr>
                <a:solidFill>
                  <a:srgbClr val="3333CC"/>
                </a:solidFill>
                <a:latin typeface="Arial"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lnSpc>
                <a:spcPts val="3000"/>
              </a:lnSpc>
              <a:buChar char="»"/>
              <a:defRPr>
                <a:solidFill>
                  <a:schemeClr val="tx1"/>
                </a:solidFill>
                <a:latin typeface="Arial" charset="0"/>
              </a:defRPr>
            </a:lvl5pPr>
            <a:lvl6pPr marL="2514600" indent="-228600" eaLnBrk="0" fontAlgn="base" hangingPunct="0">
              <a:lnSpc>
                <a:spcPts val="3000"/>
              </a:lnSpc>
              <a:spcBef>
                <a:spcPct val="0"/>
              </a:spcBef>
              <a:spcAft>
                <a:spcPct val="0"/>
              </a:spcAft>
              <a:buChar char="»"/>
              <a:defRPr>
                <a:solidFill>
                  <a:schemeClr val="tx1"/>
                </a:solidFill>
                <a:latin typeface="Arial" charset="0"/>
              </a:defRPr>
            </a:lvl6pPr>
            <a:lvl7pPr marL="2971800" indent="-228600" eaLnBrk="0" fontAlgn="base" hangingPunct="0">
              <a:lnSpc>
                <a:spcPts val="3000"/>
              </a:lnSpc>
              <a:spcBef>
                <a:spcPct val="0"/>
              </a:spcBef>
              <a:spcAft>
                <a:spcPct val="0"/>
              </a:spcAft>
              <a:buChar char="»"/>
              <a:defRPr>
                <a:solidFill>
                  <a:schemeClr val="tx1"/>
                </a:solidFill>
                <a:latin typeface="Arial" charset="0"/>
              </a:defRPr>
            </a:lvl7pPr>
            <a:lvl8pPr marL="3429000" indent="-228600" eaLnBrk="0" fontAlgn="base" hangingPunct="0">
              <a:lnSpc>
                <a:spcPts val="3000"/>
              </a:lnSpc>
              <a:spcBef>
                <a:spcPct val="0"/>
              </a:spcBef>
              <a:spcAft>
                <a:spcPct val="0"/>
              </a:spcAft>
              <a:buChar char="»"/>
              <a:defRPr>
                <a:solidFill>
                  <a:schemeClr val="tx1"/>
                </a:solidFill>
                <a:latin typeface="Arial" charset="0"/>
              </a:defRPr>
            </a:lvl8pPr>
            <a:lvl9pPr marL="3886200" indent="-228600" eaLnBrk="0" fontAlgn="base" hangingPunct="0">
              <a:lnSpc>
                <a:spcPts val="3000"/>
              </a:lnSpc>
              <a:spcBef>
                <a:spcPct val="0"/>
              </a:spcBef>
              <a:spcAft>
                <a:spcPct val="0"/>
              </a:spcAft>
              <a:buChar char="»"/>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smtClean="0">
                <a:ln>
                  <a:noFill/>
                </a:ln>
                <a:solidFill>
                  <a:srgbClr val="2D2DB9">
                    <a:lumMod val="75000"/>
                  </a:srgbClr>
                </a:solidFill>
                <a:effectLst/>
                <a:uLnTx/>
                <a:uFillTx/>
                <a:latin typeface="Arial"/>
                <a:ea typeface="+mn-ea"/>
                <a:cs typeface="+mn-cs"/>
              </a:rPr>
              <a:t>Berufliche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smtClean="0">
                <a:ln>
                  <a:noFill/>
                </a:ln>
                <a:solidFill>
                  <a:srgbClr val="2D2DB9">
                    <a:lumMod val="75000"/>
                  </a:srgbClr>
                </a:solidFill>
                <a:effectLst/>
                <a:uLnTx/>
                <a:uFillTx/>
                <a:latin typeface="Arial"/>
                <a:ea typeface="+mn-ea"/>
                <a:cs typeface="+mn-cs"/>
              </a:rPr>
              <a:t>Schulen</a:t>
            </a:r>
          </a:p>
        </p:txBody>
      </p:sp>
      <p:sp>
        <p:nvSpPr>
          <p:cNvPr id="46" name="Rechteck 45"/>
          <p:cNvSpPr/>
          <p:nvPr/>
        </p:nvSpPr>
        <p:spPr>
          <a:xfrm>
            <a:off x="827088" y="3959225"/>
            <a:ext cx="1336675" cy="487363"/>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ormAutofit fontScale="925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a:ea typeface="+mn-ea"/>
                <a:cs typeface="+mn-cs"/>
              </a:rPr>
              <a:t>BzB</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900" b="1" i="0" u="none" strike="noStrike" kern="1200" cap="none" spc="0" normalizeH="0" baseline="0" noProof="0" dirty="0">
                <a:ln>
                  <a:noFill/>
                </a:ln>
                <a:solidFill>
                  <a:srgbClr val="FFFFFF"/>
                </a:solidFill>
                <a:effectLst/>
                <a:uLnTx/>
                <a:uFillTx/>
                <a:latin typeface="Arial"/>
                <a:ea typeface="+mn-ea"/>
                <a:cs typeface="+mn-cs"/>
              </a:rPr>
              <a:t>(Hauptschulabschluss)</a:t>
            </a:r>
          </a:p>
        </p:txBody>
      </p:sp>
      <p:sp>
        <p:nvSpPr>
          <p:cNvPr id="47" name="Rechteck 46"/>
          <p:cNvSpPr/>
          <p:nvPr/>
        </p:nvSpPr>
        <p:spPr>
          <a:xfrm>
            <a:off x="1908175" y="1412875"/>
            <a:ext cx="2503488" cy="5588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a:ea typeface="+mn-ea"/>
                <a:cs typeface="+mn-cs"/>
              </a:rPr>
              <a:t>Fachoberschule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a:ea typeface="+mn-ea"/>
                <a:cs typeface="+mn-cs"/>
              </a:rPr>
              <a:t>Typ B</a:t>
            </a:r>
          </a:p>
        </p:txBody>
      </p:sp>
      <p:sp>
        <p:nvSpPr>
          <p:cNvPr id="48" name="Rechteck 47"/>
          <p:cNvSpPr/>
          <p:nvPr/>
        </p:nvSpPr>
        <p:spPr>
          <a:xfrm>
            <a:off x="4532313" y="1412875"/>
            <a:ext cx="1052512" cy="5588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a:ea typeface="+mn-ea"/>
                <a:cs typeface="+mn-cs"/>
              </a:rPr>
              <a:t>Fach-schule</a:t>
            </a:r>
          </a:p>
        </p:txBody>
      </p:sp>
      <p:sp>
        <p:nvSpPr>
          <p:cNvPr id="60" name="Fußzeilenplatzhalt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200" b="1" i="0" u="none" strike="noStrike" kern="1200" cap="none" spc="0" normalizeH="0" baseline="0" noProof="0">
                <a:ln>
                  <a:noFill/>
                </a:ln>
                <a:solidFill>
                  <a:srgbClr val="244894"/>
                </a:solidFill>
                <a:effectLst/>
                <a:uLnTx/>
                <a:uFillTx/>
                <a:latin typeface="Arial"/>
                <a:ea typeface="+mn-ea"/>
                <a:cs typeface="+mn-cs"/>
              </a:rPr>
              <a:t>Hessisches Kultusministerium</a:t>
            </a:r>
          </a:p>
        </p:txBody>
      </p:sp>
      <p:sp>
        <p:nvSpPr>
          <p:cNvPr id="59" name="Rechteck 58"/>
          <p:cNvSpPr/>
          <p:nvPr/>
        </p:nvSpPr>
        <p:spPr>
          <a:xfrm>
            <a:off x="650875" y="990600"/>
            <a:ext cx="7448550" cy="347663"/>
          </a:xfrm>
          <a:prstGeom prst="rect">
            <a:avLst/>
          </a:prstGeom>
          <a:solidFill>
            <a:schemeClr val="bg1"/>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2D2DB9">
                    <a:lumMod val="75000"/>
                  </a:srgbClr>
                </a:solidFill>
                <a:effectLst/>
                <a:uLnTx/>
                <a:uFillTx/>
                <a:latin typeface="Arial"/>
                <a:ea typeface="+mn-ea"/>
                <a:cs typeface="+mn-cs"/>
              </a:rPr>
              <a:t>Hochschule</a:t>
            </a:r>
          </a:p>
        </p:txBody>
      </p:sp>
      <p:sp>
        <p:nvSpPr>
          <p:cNvPr id="61" name="Rechteck 60"/>
          <p:cNvSpPr/>
          <p:nvPr/>
        </p:nvSpPr>
        <p:spPr>
          <a:xfrm>
            <a:off x="650875" y="6091238"/>
            <a:ext cx="7448550" cy="347662"/>
          </a:xfrm>
          <a:prstGeom prst="rect">
            <a:avLst/>
          </a:prstGeom>
          <a:solidFill>
            <a:schemeClr val="bg1"/>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2D2DB9">
                    <a:lumMod val="75000"/>
                  </a:srgbClr>
                </a:solidFill>
                <a:effectLst/>
                <a:uLnTx/>
                <a:uFillTx/>
                <a:latin typeface="Arial"/>
                <a:ea typeface="+mn-ea"/>
                <a:cs typeface="+mn-cs"/>
              </a:rPr>
              <a:t>Grundschule</a:t>
            </a:r>
          </a:p>
        </p:txBody>
      </p:sp>
      <p:sp>
        <p:nvSpPr>
          <p:cNvPr id="36" name="Rechteck 35"/>
          <p:cNvSpPr/>
          <p:nvPr/>
        </p:nvSpPr>
        <p:spPr>
          <a:xfrm rot="18272886">
            <a:off x="6746875" y="1670050"/>
            <a:ext cx="1241425" cy="57467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a:ea typeface="+mn-ea"/>
                <a:cs typeface="+mn-cs"/>
              </a:rPr>
              <a:t>Berufliches Gymnasium</a:t>
            </a:r>
            <a:endParaRPr kumimoji="0" lang="de-DE" sz="1400" b="1" i="0" u="none" strike="noStrike" kern="1200" cap="none" spc="0" normalizeH="0" baseline="0" noProof="0" dirty="0">
              <a:ln>
                <a:noFill/>
              </a:ln>
              <a:solidFill>
                <a:srgbClr val="2D2DB9">
                  <a:lumMod val="75000"/>
                </a:srgbClr>
              </a:solidFill>
              <a:effectLst/>
              <a:uLnTx/>
              <a:uFillTx/>
              <a:latin typeface="Arial"/>
              <a:ea typeface="+mn-ea"/>
              <a:cs typeface="+mn-cs"/>
            </a:endParaRPr>
          </a:p>
        </p:txBody>
      </p:sp>
    </p:spTree>
    <p:extLst>
      <p:ext uri="{BB962C8B-B14F-4D97-AF65-F5344CB8AC3E}">
        <p14:creationId xmlns:p14="http://schemas.microsoft.com/office/powerpoint/2010/main" val="16346007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a:xfrm>
            <a:off x="531813" y="838200"/>
            <a:ext cx="7772400" cy="1146175"/>
          </a:xfrm>
        </p:spPr>
        <p:txBody>
          <a:bodyPr/>
          <a:lstStyle/>
          <a:p>
            <a:pPr eaLnBrk="1" hangingPunct="1">
              <a:defRPr/>
            </a:pPr>
            <a:r>
              <a:rPr lang="de-DE" altLang="de-DE" sz="2350" dirty="0" smtClean="0">
                <a:solidFill>
                  <a:schemeClr val="accent6">
                    <a:lumMod val="75000"/>
                  </a:schemeClr>
                </a:solidFill>
                <a:ea typeface="MS PGothic" pitchFamily="34" charset="-128"/>
                <a:cs typeface="Arial" charset="0"/>
              </a:rPr>
              <a:t>Die rechtlichen Bestimmungen zum Übergang in die weiterführenden Schulen finden Sie zum Nachlesen:</a:t>
            </a:r>
            <a:endParaRPr lang="de-DE" altLang="de-DE" sz="2350" u="sng" dirty="0" smtClean="0">
              <a:solidFill>
                <a:schemeClr val="accent6">
                  <a:lumMod val="75000"/>
                </a:schemeClr>
              </a:solidFill>
              <a:ea typeface="MS PGothic" pitchFamily="34" charset="-128"/>
              <a:cs typeface="Arial" charset="0"/>
            </a:endParaRPr>
          </a:p>
        </p:txBody>
      </p:sp>
      <p:sp>
        <p:nvSpPr>
          <p:cNvPr id="3" name="Inhaltsplatzhalter 2"/>
          <p:cNvSpPr>
            <a:spLocks noGrp="1"/>
          </p:cNvSpPr>
          <p:nvPr>
            <p:ph idx="1"/>
          </p:nvPr>
        </p:nvSpPr>
        <p:spPr>
          <a:xfrm>
            <a:off x="531813" y="1979613"/>
            <a:ext cx="7772400" cy="4114800"/>
          </a:xfrm>
        </p:spPr>
        <p:txBody>
          <a:bodyPr/>
          <a:lstStyle/>
          <a:p>
            <a:pPr eaLnBrk="1" hangingPunct="1">
              <a:buFont typeface="Arial" panose="020B0604020202020204" pitchFamily="34" charset="0"/>
              <a:buChar char="•"/>
              <a:defRPr/>
            </a:pPr>
            <a:r>
              <a:rPr lang="de-DE" altLang="de-DE" sz="2000" dirty="0" smtClean="0">
                <a:solidFill>
                  <a:schemeClr val="accent6">
                    <a:lumMod val="75000"/>
                  </a:schemeClr>
                </a:solidFill>
                <a:cs typeface="Arial" panose="020B0604020202020204" pitchFamily="34" charset="0"/>
              </a:rPr>
              <a:t>Hessisches Schulgesetz (insbesondere § 70 und § 77)</a:t>
            </a:r>
            <a:endParaRPr lang="de-DE" altLang="de-DE" sz="2000" dirty="0">
              <a:solidFill>
                <a:schemeClr val="accent6">
                  <a:lumMod val="75000"/>
                </a:schemeClr>
              </a:solidFill>
              <a:cs typeface="Arial" panose="020B0604020202020204" pitchFamily="34" charset="0"/>
            </a:endParaRPr>
          </a:p>
          <a:p>
            <a:pPr eaLnBrk="1" hangingPunct="1">
              <a:buFont typeface="Arial" panose="020B0604020202020204" pitchFamily="34" charset="0"/>
              <a:buChar char="•"/>
              <a:defRPr/>
            </a:pPr>
            <a:r>
              <a:rPr lang="de-DE" altLang="de-DE" sz="2000" dirty="0">
                <a:solidFill>
                  <a:schemeClr val="accent6">
                    <a:lumMod val="75000"/>
                  </a:schemeClr>
                </a:solidFill>
                <a:cs typeface="Arial" panose="020B0604020202020204" pitchFamily="34" charset="0"/>
              </a:rPr>
              <a:t>Verordnung zur Gestaltung des </a:t>
            </a:r>
            <a:r>
              <a:rPr lang="de-DE" altLang="de-DE" sz="2000" dirty="0" smtClean="0">
                <a:solidFill>
                  <a:schemeClr val="accent6">
                    <a:lumMod val="75000"/>
                  </a:schemeClr>
                </a:solidFill>
                <a:cs typeface="Arial" panose="020B0604020202020204" pitchFamily="34" charset="0"/>
              </a:rPr>
              <a:t>Schulverhältnisses (insbesondere § 10 bis § 14)</a:t>
            </a:r>
            <a:endParaRPr lang="de-DE" altLang="de-DE" sz="2000" dirty="0">
              <a:solidFill>
                <a:schemeClr val="accent6">
                  <a:lumMod val="75000"/>
                </a:schemeClr>
              </a:solidFill>
              <a:cs typeface="Arial" panose="020B0604020202020204" pitchFamily="34" charset="0"/>
            </a:endParaRPr>
          </a:p>
          <a:p>
            <a:pPr eaLnBrk="1" hangingPunct="1">
              <a:buFont typeface="Arial" panose="020B0604020202020204" pitchFamily="34" charset="0"/>
              <a:buChar char="•"/>
              <a:defRPr/>
            </a:pPr>
            <a:r>
              <a:rPr lang="de-DE" altLang="de-DE" sz="2000" dirty="0">
                <a:solidFill>
                  <a:schemeClr val="accent6">
                    <a:lumMod val="75000"/>
                  </a:schemeClr>
                </a:solidFill>
                <a:cs typeface="Arial" panose="020B0604020202020204" pitchFamily="34" charset="0"/>
              </a:rPr>
              <a:t>V</a:t>
            </a:r>
            <a:r>
              <a:rPr lang="de-DE" altLang="de-DE" sz="2000" dirty="0" smtClean="0">
                <a:solidFill>
                  <a:schemeClr val="accent6">
                    <a:lumMod val="75000"/>
                  </a:schemeClr>
                </a:solidFill>
                <a:cs typeface="Arial" panose="020B0604020202020204" pitchFamily="34" charset="0"/>
              </a:rPr>
              <a:t>erordnung zur </a:t>
            </a:r>
            <a:r>
              <a:rPr lang="de-DE" altLang="de-DE" sz="2000" dirty="0">
                <a:solidFill>
                  <a:schemeClr val="accent6">
                    <a:lumMod val="75000"/>
                  </a:schemeClr>
                </a:solidFill>
                <a:cs typeface="Arial" panose="020B0604020202020204" pitchFamily="34" charset="0"/>
              </a:rPr>
              <a:t>Ausgestaltung </a:t>
            </a:r>
            <a:r>
              <a:rPr lang="de-DE" altLang="de-DE" sz="2000" dirty="0" smtClean="0">
                <a:solidFill>
                  <a:schemeClr val="accent6">
                    <a:lumMod val="75000"/>
                  </a:schemeClr>
                </a:solidFill>
                <a:cs typeface="Arial" panose="020B0604020202020204" pitchFamily="34" charset="0"/>
              </a:rPr>
              <a:t>der Bildungsgänge </a:t>
            </a:r>
            <a:r>
              <a:rPr lang="de-DE" altLang="de-DE" sz="2000" dirty="0">
                <a:solidFill>
                  <a:schemeClr val="accent6">
                    <a:lumMod val="75000"/>
                  </a:schemeClr>
                </a:solidFill>
                <a:cs typeface="Arial" panose="020B0604020202020204" pitchFamily="34" charset="0"/>
              </a:rPr>
              <a:t>und Schulformen der Grundstufe (Primarstufe) und </a:t>
            </a:r>
            <a:r>
              <a:rPr lang="de-DE" altLang="de-DE" sz="2000" dirty="0" smtClean="0">
                <a:solidFill>
                  <a:schemeClr val="accent6">
                    <a:lumMod val="75000"/>
                  </a:schemeClr>
                </a:solidFill>
                <a:cs typeface="Arial" panose="020B0604020202020204" pitchFamily="34" charset="0"/>
              </a:rPr>
              <a:t>der Mittelstufe (Sekundarstufe I) </a:t>
            </a:r>
            <a:r>
              <a:rPr lang="de-DE" altLang="de-DE" sz="2000" dirty="0">
                <a:solidFill>
                  <a:schemeClr val="accent6">
                    <a:lumMod val="75000"/>
                  </a:schemeClr>
                </a:solidFill>
                <a:cs typeface="Arial" panose="020B0604020202020204" pitchFamily="34" charset="0"/>
              </a:rPr>
              <a:t>und der Abschlussprüfungen in der </a:t>
            </a:r>
            <a:r>
              <a:rPr lang="de-DE" altLang="de-DE" sz="2000" dirty="0" smtClean="0">
                <a:solidFill>
                  <a:schemeClr val="accent6">
                    <a:lumMod val="75000"/>
                  </a:schemeClr>
                </a:solidFill>
                <a:cs typeface="Arial" panose="020B0604020202020204" pitchFamily="34" charset="0"/>
              </a:rPr>
              <a:t>Mittelstufe</a:t>
            </a:r>
            <a:endParaRPr lang="de-DE" altLang="de-DE" i="1" dirty="0" smtClean="0">
              <a:solidFill>
                <a:schemeClr val="accent6">
                  <a:lumMod val="75000"/>
                </a:schemeClr>
              </a:solidFill>
              <a:cs typeface="Arial" panose="020B0604020202020204" pitchFamily="34" charset="0"/>
            </a:endParaRPr>
          </a:p>
          <a:p>
            <a:pPr marL="0" indent="0" eaLnBrk="1" hangingPunct="1">
              <a:defRPr/>
            </a:pPr>
            <a:endParaRPr lang="de-DE" altLang="de-DE" sz="2000" i="1" dirty="0">
              <a:solidFill>
                <a:schemeClr val="accent6">
                  <a:lumMod val="75000"/>
                </a:schemeClr>
              </a:solidFill>
              <a:cs typeface="Arial" panose="020B0604020202020204" pitchFamily="34" charset="0"/>
            </a:endParaRPr>
          </a:p>
          <a:p>
            <a:pPr marL="0" indent="0" eaLnBrk="1" hangingPunct="1">
              <a:defRPr/>
            </a:pPr>
            <a:r>
              <a:rPr lang="de-DE" altLang="de-DE" sz="2000" dirty="0" smtClean="0">
                <a:solidFill>
                  <a:schemeClr val="accent6">
                    <a:lumMod val="75000"/>
                  </a:schemeClr>
                </a:solidFill>
                <a:cs typeface="Arial" panose="020B0604020202020204" pitchFamily="34" charset="0"/>
              </a:rPr>
              <a:t>Fundstelle: www.kultusministerium.hessen.de</a:t>
            </a:r>
            <a:endParaRPr lang="de-DE" altLang="de-DE" sz="2000" dirty="0">
              <a:solidFill>
                <a:schemeClr val="accent6">
                  <a:lumMod val="75000"/>
                </a:schemeClr>
              </a:solidFill>
              <a:cs typeface="Arial" panose="020B0604020202020204" pitchFamily="34" charset="0"/>
            </a:endParaRPr>
          </a:p>
        </p:txBody>
      </p:sp>
      <p:sp>
        <p:nvSpPr>
          <p:cNvPr id="4" name="Datumsplatzhalter 3"/>
          <p:cNvSpPr>
            <a:spLocks noGrp="1"/>
          </p:cNvSpPr>
          <p:nvPr>
            <p:ph type="dt"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28FAD278-A9C7-4686-88A6-BD1EDC39DE5F}" type="datetime2">
              <a:rPr kumimoji="0" lang="de-DE" sz="1000" b="0" i="0" u="none" strike="noStrike" kern="1200" cap="none" spc="0" normalizeH="0" baseline="0" noProof="0" smtClean="0">
                <a:ln>
                  <a:noFill/>
                </a:ln>
                <a:solidFill>
                  <a:srgbClr val="3333C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Dienstag, 13. November 2018</a:t>
            </a:fld>
            <a:endParaRPr kumimoji="0" lang="de-DE" sz="1000" b="0" i="0" u="none" strike="noStrike" kern="1200" cap="none" spc="0" normalizeH="0" baseline="0" noProof="0" dirty="0">
              <a:ln>
                <a:noFill/>
              </a:ln>
              <a:solidFill>
                <a:srgbClr val="3333CC"/>
              </a:solidFill>
              <a:effectLst/>
              <a:uLnTx/>
              <a:uFillTx/>
              <a:latin typeface="Arial"/>
              <a:ea typeface="+mn-ea"/>
              <a:cs typeface="+mn-cs"/>
            </a:endParaRPr>
          </a:p>
        </p:txBody>
      </p:sp>
      <p:sp>
        <p:nvSpPr>
          <p:cNvPr id="6" name="Fußzeilenplatzhalt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200" b="1" i="0" u="none" strike="noStrike" kern="1200" cap="none" spc="0" normalizeH="0" baseline="0" noProof="0">
                <a:ln>
                  <a:noFill/>
                </a:ln>
                <a:solidFill>
                  <a:srgbClr val="244894"/>
                </a:solidFill>
                <a:effectLst/>
                <a:uLnTx/>
                <a:uFillTx/>
                <a:latin typeface="Arial"/>
                <a:ea typeface="+mn-ea"/>
                <a:cs typeface="+mn-cs"/>
              </a:rPr>
              <a:t>Hessisches Kultusministerium</a:t>
            </a:r>
          </a:p>
        </p:txBody>
      </p:sp>
    </p:spTree>
    <p:extLst>
      <p:ext uri="{BB962C8B-B14F-4D97-AF65-F5344CB8AC3E}">
        <p14:creationId xmlns:p14="http://schemas.microsoft.com/office/powerpoint/2010/main" val="34186378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Inhaltsplatzhalter 2"/>
          <p:cNvSpPr>
            <a:spLocks noGrp="1"/>
          </p:cNvSpPr>
          <p:nvPr>
            <p:ph idx="1"/>
          </p:nvPr>
        </p:nvSpPr>
        <p:spPr>
          <a:xfrm>
            <a:off x="464344" y="1414296"/>
            <a:ext cx="8215312" cy="4986503"/>
          </a:xfrm>
        </p:spPr>
        <p:txBody>
          <a:bodyPr/>
          <a:lstStyle/>
          <a:p>
            <a:pPr marL="285750" indent="-285750" eaLnBrk="1" hangingPunct="1">
              <a:spcAft>
                <a:spcPts val="1000"/>
              </a:spcAft>
              <a:buFontTx/>
              <a:buChar char="•"/>
              <a:defRPr/>
            </a:pPr>
            <a:r>
              <a:rPr lang="de-DE" altLang="de-DE" sz="1600" dirty="0" smtClean="0">
                <a:solidFill>
                  <a:schemeClr val="accent6">
                    <a:lumMod val="75000"/>
                  </a:schemeClr>
                </a:solidFill>
                <a:cs typeface="Arial" charset="0"/>
              </a:rPr>
              <a:t>Spätestens bis zum 25. Februar erhalten Sie von der Grund-schule die Einladung zu einem persönlichen Beratungsgespräch</a:t>
            </a:r>
          </a:p>
          <a:p>
            <a:pPr lvl="1" eaLnBrk="1" hangingPunct="1">
              <a:spcAft>
                <a:spcPts val="1000"/>
              </a:spcAft>
              <a:buFont typeface="Wingdings" panose="05000000000000000000" pitchFamily="2" charset="2"/>
              <a:buChar char="Ø"/>
              <a:defRPr/>
            </a:pPr>
            <a:r>
              <a:rPr lang="de-DE" altLang="de-DE" sz="2000" b="1" dirty="0" smtClean="0">
                <a:solidFill>
                  <a:srgbClr val="FF0000"/>
                </a:solidFill>
                <a:cs typeface="Arial" charset="0"/>
              </a:rPr>
              <a:t>Beratungsgespräche vom 22.01.-25.01.19 an der EKS</a:t>
            </a:r>
          </a:p>
          <a:p>
            <a:pPr marL="285750" indent="-285750" eaLnBrk="1" hangingPunct="1">
              <a:spcAft>
                <a:spcPts val="1000"/>
              </a:spcAft>
              <a:buFontTx/>
              <a:buChar char="•"/>
              <a:defRPr/>
            </a:pPr>
            <a:r>
              <a:rPr lang="de-DE" altLang="de-DE" sz="1600" dirty="0" smtClean="0">
                <a:solidFill>
                  <a:schemeClr val="accent6">
                    <a:lumMod val="75000"/>
                  </a:schemeClr>
                </a:solidFill>
                <a:cs typeface="Arial" charset="0"/>
              </a:rPr>
              <a:t>Bei diesem Beratungsgespräch wird Ihnen auch das </a:t>
            </a:r>
            <a:r>
              <a:rPr lang="de-DE" altLang="de-DE" sz="1600" dirty="0" smtClean="0">
                <a:solidFill>
                  <a:schemeClr val="accent6">
                    <a:lumMod val="75000"/>
                  </a:schemeClr>
                </a:solidFill>
                <a:cs typeface="Arial" charset="0"/>
              </a:rPr>
              <a:t>Anmeldeformular </a:t>
            </a:r>
            <a:r>
              <a:rPr lang="de-DE" altLang="de-DE" sz="1600" dirty="0" smtClean="0">
                <a:solidFill>
                  <a:schemeClr val="accent6">
                    <a:lumMod val="75000"/>
                  </a:schemeClr>
                </a:solidFill>
                <a:cs typeface="Arial" charset="0"/>
              </a:rPr>
              <a:t>für die weiterführenden Schulen ausgehändigt</a:t>
            </a:r>
          </a:p>
          <a:p>
            <a:pPr lvl="1" eaLnBrk="1" hangingPunct="1">
              <a:spcAft>
                <a:spcPts val="1000"/>
              </a:spcAft>
              <a:buFont typeface="Wingdings" panose="05000000000000000000" pitchFamily="2" charset="2"/>
              <a:buChar char="Ø"/>
              <a:defRPr/>
            </a:pPr>
            <a:r>
              <a:rPr lang="de-DE" altLang="de-DE" sz="2000" b="1" dirty="0" smtClean="0">
                <a:solidFill>
                  <a:srgbClr val="FF0000"/>
                </a:solidFill>
                <a:cs typeface="Arial" charset="0"/>
              </a:rPr>
              <a:t>Anmeldeformular und schriftliche Empfehlung für einen Bildungsgang mit den Halbjahreszeugnissen </a:t>
            </a:r>
            <a:r>
              <a:rPr lang="de-DE" altLang="de-DE" sz="2000" b="1" dirty="0" smtClean="0">
                <a:solidFill>
                  <a:srgbClr val="FF0000"/>
                </a:solidFill>
                <a:cs typeface="Arial" charset="0"/>
              </a:rPr>
              <a:t>01.02.2019</a:t>
            </a:r>
          </a:p>
          <a:p>
            <a:pPr marL="285750" indent="-285750" eaLnBrk="1" hangingPunct="1">
              <a:spcAft>
                <a:spcPts val="1000"/>
              </a:spcAft>
              <a:buFontTx/>
              <a:buChar char="•"/>
              <a:defRPr/>
            </a:pPr>
            <a:r>
              <a:rPr lang="de-DE" altLang="de-DE" sz="1600" dirty="0" smtClean="0">
                <a:solidFill>
                  <a:schemeClr val="accent6">
                    <a:lumMod val="75000"/>
                  </a:schemeClr>
                </a:solidFill>
                <a:cs typeface="Arial" charset="0"/>
              </a:rPr>
              <a:t>Auf diesem </a:t>
            </a:r>
            <a:r>
              <a:rPr lang="de-DE" altLang="de-DE" sz="1600" dirty="0" smtClean="0">
                <a:solidFill>
                  <a:schemeClr val="accent6">
                    <a:lumMod val="75000"/>
                  </a:schemeClr>
                </a:solidFill>
                <a:cs typeface="Arial" charset="0"/>
              </a:rPr>
              <a:t>Anmeldeformular </a:t>
            </a:r>
            <a:r>
              <a:rPr lang="de-DE" altLang="de-DE" sz="1600" dirty="0" smtClean="0">
                <a:solidFill>
                  <a:schemeClr val="accent6">
                    <a:lumMod val="75000"/>
                  </a:schemeClr>
                </a:solidFill>
                <a:cs typeface="Arial" charset="0"/>
              </a:rPr>
              <a:t>wählen </a:t>
            </a:r>
            <a:r>
              <a:rPr lang="de-DE" altLang="de-DE" sz="1600" dirty="0" smtClean="0">
                <a:solidFill>
                  <a:schemeClr val="accent6">
                    <a:lumMod val="75000"/>
                  </a:schemeClr>
                </a:solidFill>
                <a:cs typeface="Arial" charset="0"/>
              </a:rPr>
              <a:t>Sie </a:t>
            </a:r>
            <a:r>
              <a:rPr lang="de-DE" altLang="de-DE" sz="1600" b="1" dirty="0" smtClean="0">
                <a:solidFill>
                  <a:srgbClr val="FF0000"/>
                </a:solidFill>
                <a:cs typeface="Arial" charset="0"/>
              </a:rPr>
              <a:t>bis zum 5. März 2019: </a:t>
            </a:r>
          </a:p>
          <a:p>
            <a:pPr lvl="1" eaLnBrk="1" hangingPunct="1">
              <a:spcAft>
                <a:spcPts val="0"/>
              </a:spcAft>
              <a:buFont typeface="Wingdings" panose="05000000000000000000" pitchFamily="2" charset="2"/>
              <a:buChar char="Ø"/>
              <a:defRPr/>
            </a:pPr>
            <a:r>
              <a:rPr lang="de-DE" altLang="de-DE" b="1" dirty="0" smtClean="0">
                <a:solidFill>
                  <a:srgbClr val="FF0000"/>
                </a:solidFill>
                <a:cs typeface="Arial" charset="0"/>
              </a:rPr>
              <a:t>Bildungsgänge: </a:t>
            </a:r>
            <a:r>
              <a:rPr lang="de-DE" altLang="de-DE" sz="1400" b="1" dirty="0" smtClean="0">
                <a:solidFill>
                  <a:srgbClr val="FF0000"/>
                </a:solidFill>
                <a:cs typeface="Arial" charset="0"/>
              </a:rPr>
              <a:t>Hauptschule/ Realschule/ Gymnasium</a:t>
            </a:r>
          </a:p>
          <a:p>
            <a:pPr lvl="1" eaLnBrk="1" hangingPunct="1">
              <a:spcAft>
                <a:spcPts val="0"/>
              </a:spcAft>
              <a:buFont typeface="Wingdings" panose="05000000000000000000" pitchFamily="2" charset="2"/>
              <a:buChar char="Ø"/>
              <a:defRPr/>
            </a:pPr>
            <a:r>
              <a:rPr lang="de-DE" altLang="de-DE" b="1" dirty="0" smtClean="0">
                <a:solidFill>
                  <a:srgbClr val="FF0000"/>
                </a:solidFill>
                <a:cs typeface="Arial" charset="0"/>
              </a:rPr>
              <a:t>Schulform: </a:t>
            </a:r>
            <a:r>
              <a:rPr lang="de-DE" altLang="de-DE" sz="1400" b="1" dirty="0" smtClean="0">
                <a:solidFill>
                  <a:srgbClr val="FF0000"/>
                </a:solidFill>
                <a:cs typeface="Arial" charset="0"/>
              </a:rPr>
              <a:t>Haupt-/ Realschule, Gesamtschule, Mittelstufenschule, Gymnasium</a:t>
            </a:r>
          </a:p>
          <a:p>
            <a:pPr lvl="1" eaLnBrk="1" hangingPunct="1">
              <a:spcAft>
                <a:spcPts val="0"/>
              </a:spcAft>
              <a:buFont typeface="Wingdings" panose="05000000000000000000" pitchFamily="2" charset="2"/>
              <a:buChar char="Ø"/>
              <a:defRPr/>
            </a:pPr>
            <a:r>
              <a:rPr lang="de-DE" altLang="de-DE" b="1" dirty="0" smtClean="0">
                <a:solidFill>
                  <a:srgbClr val="FF0000"/>
                </a:solidFill>
                <a:cs typeface="Arial" charset="0"/>
              </a:rPr>
              <a:t>Bestimmte Schule: </a:t>
            </a:r>
            <a:r>
              <a:rPr lang="de-DE" altLang="de-DE" sz="1400" b="1" dirty="0" smtClean="0">
                <a:solidFill>
                  <a:srgbClr val="FF0000"/>
                </a:solidFill>
                <a:cs typeface="Arial" charset="0"/>
              </a:rPr>
              <a:t>Name der örtlichen Schule</a:t>
            </a:r>
            <a:endParaRPr lang="de-DE" altLang="de-DE" sz="1400" b="1" dirty="0" smtClean="0">
              <a:solidFill>
                <a:srgbClr val="FF0000"/>
              </a:solidFill>
              <a:cs typeface="Arial" charset="0"/>
            </a:endParaRPr>
          </a:p>
          <a:p>
            <a:pPr marL="0" indent="0" eaLnBrk="1" hangingPunct="1">
              <a:spcAft>
                <a:spcPts val="1000"/>
              </a:spcAft>
              <a:defRPr/>
            </a:pPr>
            <a:endParaRPr lang="de-DE" altLang="de-DE" sz="2000" dirty="0" smtClean="0">
              <a:cs typeface="Arial" charset="0"/>
            </a:endParaRPr>
          </a:p>
        </p:txBody>
      </p:sp>
      <p:sp>
        <p:nvSpPr>
          <p:cNvPr id="4" name="Datumsplatzhalter 3"/>
          <p:cNvSpPr>
            <a:spLocks noGrp="1"/>
          </p:cNvSpPr>
          <p:nvPr>
            <p:ph type="dt" sz="quarter" idx="10"/>
          </p:nvPr>
        </p:nvSpPr>
        <p:spPr/>
        <p:txBody>
          <a:bodyPr/>
          <a:lstStyle/>
          <a:p>
            <a:pPr>
              <a:defRPr/>
            </a:pPr>
            <a:fld id="{28FAD278-A9C7-4686-88A6-BD1EDC39DE5F}" type="datetime2">
              <a:rPr lang="de-DE" smtClean="0"/>
              <a:pPr>
                <a:defRPr/>
              </a:pPr>
              <a:t>Dienstag, 13. November 2018</a:t>
            </a:fld>
            <a:endParaRPr lang="de-DE" dirty="0"/>
          </a:p>
        </p:txBody>
      </p:sp>
      <p:sp>
        <p:nvSpPr>
          <p:cNvPr id="8196" name="Rectangle 2"/>
          <p:cNvSpPr txBox="1">
            <a:spLocks noChangeArrowheads="1"/>
          </p:cNvSpPr>
          <p:nvPr/>
        </p:nvSpPr>
        <p:spPr bwMode="auto">
          <a:xfrm>
            <a:off x="533400" y="838200"/>
            <a:ext cx="77724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3000"/>
              </a:lnSpc>
              <a:defRPr>
                <a:solidFill>
                  <a:srgbClr val="3333CC"/>
                </a:solidFill>
                <a:latin typeface="Arial"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lnSpc>
                <a:spcPts val="3000"/>
              </a:lnSpc>
              <a:buChar char="»"/>
              <a:defRPr>
                <a:solidFill>
                  <a:schemeClr val="tx1"/>
                </a:solidFill>
                <a:latin typeface="Arial" charset="0"/>
              </a:defRPr>
            </a:lvl5pPr>
            <a:lvl6pPr marL="2514600" indent="-228600" eaLnBrk="0" fontAlgn="base" hangingPunct="0">
              <a:lnSpc>
                <a:spcPts val="3000"/>
              </a:lnSpc>
              <a:spcBef>
                <a:spcPct val="0"/>
              </a:spcBef>
              <a:spcAft>
                <a:spcPct val="0"/>
              </a:spcAft>
              <a:buChar char="»"/>
              <a:defRPr>
                <a:solidFill>
                  <a:schemeClr val="tx1"/>
                </a:solidFill>
                <a:latin typeface="Arial" charset="0"/>
              </a:defRPr>
            </a:lvl6pPr>
            <a:lvl7pPr marL="2971800" indent="-228600" eaLnBrk="0" fontAlgn="base" hangingPunct="0">
              <a:lnSpc>
                <a:spcPts val="3000"/>
              </a:lnSpc>
              <a:spcBef>
                <a:spcPct val="0"/>
              </a:spcBef>
              <a:spcAft>
                <a:spcPct val="0"/>
              </a:spcAft>
              <a:buChar char="»"/>
              <a:defRPr>
                <a:solidFill>
                  <a:schemeClr val="tx1"/>
                </a:solidFill>
                <a:latin typeface="Arial" charset="0"/>
              </a:defRPr>
            </a:lvl7pPr>
            <a:lvl8pPr marL="3429000" indent="-228600" eaLnBrk="0" fontAlgn="base" hangingPunct="0">
              <a:lnSpc>
                <a:spcPts val="3000"/>
              </a:lnSpc>
              <a:spcBef>
                <a:spcPct val="0"/>
              </a:spcBef>
              <a:spcAft>
                <a:spcPct val="0"/>
              </a:spcAft>
              <a:buChar char="»"/>
              <a:defRPr>
                <a:solidFill>
                  <a:schemeClr val="tx1"/>
                </a:solidFill>
                <a:latin typeface="Arial" charset="0"/>
              </a:defRPr>
            </a:lvl8pPr>
            <a:lvl9pPr marL="3886200" indent="-228600" eaLnBrk="0" fontAlgn="base" hangingPunct="0">
              <a:lnSpc>
                <a:spcPts val="3000"/>
              </a:lnSpc>
              <a:spcBef>
                <a:spcPct val="0"/>
              </a:spcBef>
              <a:spcAft>
                <a:spcPct val="0"/>
              </a:spcAft>
              <a:buChar char="»"/>
              <a:defRPr>
                <a:solidFill>
                  <a:schemeClr val="tx1"/>
                </a:solidFill>
                <a:latin typeface="Arial" charset="0"/>
              </a:defRPr>
            </a:lvl9pPr>
          </a:lstStyle>
          <a:p>
            <a:pPr eaLnBrk="1" hangingPunct="1">
              <a:lnSpc>
                <a:spcPct val="100000"/>
              </a:lnSpc>
              <a:defRPr/>
            </a:pPr>
            <a:r>
              <a:rPr lang="de-DE" altLang="de-DE" b="1" dirty="0" smtClean="0">
                <a:solidFill>
                  <a:schemeClr val="accent6">
                    <a:lumMod val="75000"/>
                  </a:schemeClr>
                </a:solidFill>
                <a:ea typeface="MS PGothic" pitchFamily="34" charset="-128"/>
                <a:cs typeface="Arial" charset="0"/>
              </a:rPr>
              <a:t>Welche Unterstützung bekommen Eltern bei der Entscheidung von der Schule? </a:t>
            </a:r>
          </a:p>
        </p:txBody>
      </p:sp>
      <p:sp>
        <p:nvSpPr>
          <p:cNvPr id="11" name="Fußzeilenplatzhalter 4"/>
          <p:cNvSpPr>
            <a:spLocks noGrp="1"/>
          </p:cNvSpPr>
          <p:nvPr>
            <p:ph type="ftr" sz="quarter" idx="11"/>
          </p:nvPr>
        </p:nvSpPr>
        <p:spPr/>
        <p:txBody>
          <a:bodyPr/>
          <a:lstStyle/>
          <a:p>
            <a:pPr>
              <a:defRPr/>
            </a:pPr>
            <a:r>
              <a:rPr lang="de-DE"/>
              <a:t>Hessisches Kultusministerium</a:t>
            </a:r>
          </a:p>
        </p:txBody>
      </p:sp>
    </p:spTree>
    <p:extLst>
      <p:ext uri="{BB962C8B-B14F-4D97-AF65-F5344CB8AC3E}">
        <p14:creationId xmlns:p14="http://schemas.microsoft.com/office/powerpoint/2010/main" val="7691244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Inhaltsplatzhalter 2"/>
          <p:cNvSpPr>
            <a:spLocks noGrp="1"/>
          </p:cNvSpPr>
          <p:nvPr>
            <p:ph idx="1"/>
          </p:nvPr>
        </p:nvSpPr>
        <p:spPr>
          <a:xfrm>
            <a:off x="533400" y="1979613"/>
            <a:ext cx="8215064" cy="4114800"/>
          </a:xfrm>
        </p:spPr>
        <p:txBody>
          <a:bodyPr/>
          <a:lstStyle/>
          <a:p>
            <a:pPr marL="285750" indent="-285750" eaLnBrk="1" hangingPunct="1">
              <a:spcAft>
                <a:spcPts val="1000"/>
              </a:spcAft>
              <a:buFontTx/>
              <a:buChar char="•"/>
              <a:defRPr/>
            </a:pPr>
            <a:r>
              <a:rPr lang="de-DE" altLang="de-DE" sz="2000" dirty="0" smtClean="0">
                <a:solidFill>
                  <a:schemeClr val="accent6">
                    <a:lumMod val="75000"/>
                  </a:schemeClr>
                </a:solidFill>
                <a:cs typeface="Arial" charset="0"/>
              </a:rPr>
              <a:t>Die Klassenlehrkraft bietet Ihnen </a:t>
            </a:r>
            <a:r>
              <a:rPr lang="de-DE" altLang="de-DE" sz="2000" dirty="0" smtClean="0">
                <a:solidFill>
                  <a:schemeClr val="accent6">
                    <a:lumMod val="75000"/>
                  </a:schemeClr>
                </a:solidFill>
                <a:cs typeface="Arial" charset="0"/>
              </a:rPr>
              <a:t>ein weiteres Beratungsgespräch an</a:t>
            </a:r>
          </a:p>
          <a:p>
            <a:pPr marL="285750" indent="-285750" eaLnBrk="1" hangingPunct="1">
              <a:spcAft>
                <a:spcPts val="1000"/>
              </a:spcAft>
              <a:buFontTx/>
              <a:buChar char="•"/>
              <a:defRPr/>
            </a:pPr>
            <a:r>
              <a:rPr lang="de-DE" altLang="de-DE" sz="2000" dirty="0">
                <a:solidFill>
                  <a:schemeClr val="accent6">
                    <a:lumMod val="75000"/>
                  </a:schemeClr>
                </a:solidFill>
                <a:cs typeface="Arial" charset="0"/>
              </a:rPr>
              <a:t>Wenn Sie an Ihrer Wahl des Bildungsganges festhalten wollen, teilen Sie dies der Grundschule </a:t>
            </a:r>
            <a:r>
              <a:rPr lang="de-DE" altLang="de-DE" sz="2000" b="1" dirty="0">
                <a:solidFill>
                  <a:srgbClr val="FF0000"/>
                </a:solidFill>
                <a:cs typeface="Arial" charset="0"/>
              </a:rPr>
              <a:t>bis </a:t>
            </a:r>
            <a:r>
              <a:rPr lang="de-DE" altLang="de-DE" sz="2000" b="1" dirty="0" smtClean="0">
                <a:solidFill>
                  <a:srgbClr val="FF0000"/>
                </a:solidFill>
                <a:cs typeface="Arial" charset="0"/>
              </a:rPr>
              <a:t>Ende März </a:t>
            </a:r>
            <a:r>
              <a:rPr lang="de-DE" altLang="de-DE" sz="2000" dirty="0" smtClean="0">
                <a:solidFill>
                  <a:schemeClr val="accent6">
                    <a:lumMod val="75000"/>
                  </a:schemeClr>
                </a:solidFill>
                <a:cs typeface="Arial" charset="0"/>
              </a:rPr>
              <a:t>schriftlich </a:t>
            </a:r>
            <a:r>
              <a:rPr lang="de-DE" altLang="de-DE" sz="2000" dirty="0">
                <a:solidFill>
                  <a:schemeClr val="accent6">
                    <a:lumMod val="75000"/>
                  </a:schemeClr>
                </a:solidFill>
                <a:cs typeface="Arial" charset="0"/>
              </a:rPr>
              <a:t>mit.</a:t>
            </a:r>
          </a:p>
          <a:p>
            <a:pPr marL="285750" indent="-285750" eaLnBrk="1" hangingPunct="1">
              <a:spcAft>
                <a:spcPts val="1000"/>
              </a:spcAft>
              <a:buFontTx/>
              <a:buChar char="•"/>
              <a:defRPr/>
            </a:pPr>
            <a:r>
              <a:rPr lang="de-DE" altLang="de-DE" sz="2000" dirty="0" smtClean="0">
                <a:solidFill>
                  <a:schemeClr val="accent6">
                    <a:lumMod val="75000"/>
                  </a:schemeClr>
                </a:solidFill>
                <a:cs typeface="Arial" charset="0"/>
              </a:rPr>
              <a:t>Sie und die aufnehmende Schule erhalten dann </a:t>
            </a:r>
            <a:br>
              <a:rPr lang="de-DE" altLang="de-DE" sz="2000" dirty="0" smtClean="0">
                <a:solidFill>
                  <a:schemeClr val="accent6">
                    <a:lumMod val="75000"/>
                  </a:schemeClr>
                </a:solidFill>
                <a:cs typeface="Arial" charset="0"/>
              </a:rPr>
            </a:br>
            <a:r>
              <a:rPr lang="de-DE" altLang="de-DE" sz="2000" b="1" dirty="0" smtClean="0">
                <a:solidFill>
                  <a:srgbClr val="FF0000"/>
                </a:solidFill>
                <a:cs typeface="Arial" charset="0"/>
              </a:rPr>
              <a:t>bis zum 5. April 2019 </a:t>
            </a:r>
            <a:r>
              <a:rPr lang="de-DE" altLang="de-DE" sz="2000" dirty="0" smtClean="0">
                <a:solidFill>
                  <a:schemeClr val="accent6">
                    <a:lumMod val="75000"/>
                  </a:schemeClr>
                </a:solidFill>
                <a:cs typeface="Arial" charset="0"/>
              </a:rPr>
              <a:t>eine die schriftliche Begründung der abgegebenen Empfehlung mit weiteren Erläuterungen</a:t>
            </a:r>
            <a:endParaRPr lang="de-DE" altLang="de-DE" sz="2000" dirty="0" smtClean="0">
              <a:solidFill>
                <a:schemeClr val="accent6">
                  <a:lumMod val="75000"/>
                </a:schemeClr>
              </a:solidFill>
              <a:cs typeface="Arial" charset="0"/>
            </a:endParaRPr>
          </a:p>
          <a:p>
            <a:pPr marL="285750" indent="-285750" eaLnBrk="1" hangingPunct="1">
              <a:spcAft>
                <a:spcPts val="1000"/>
              </a:spcAft>
              <a:buFontTx/>
              <a:buChar char="•"/>
              <a:defRPr/>
            </a:pPr>
            <a:endParaRPr lang="de-DE" altLang="de-DE" sz="2000" dirty="0">
              <a:solidFill>
                <a:schemeClr val="accent6">
                  <a:lumMod val="75000"/>
                </a:schemeClr>
              </a:solidFill>
              <a:cs typeface="Arial" charset="0"/>
            </a:endParaRPr>
          </a:p>
          <a:p>
            <a:pPr marL="0" indent="0" algn="ctr" eaLnBrk="1" hangingPunct="1">
              <a:spcAft>
                <a:spcPts val="1000"/>
              </a:spcAft>
              <a:defRPr/>
            </a:pPr>
            <a:r>
              <a:rPr lang="de-DE" altLang="de-DE" sz="2400" b="1" dirty="0" smtClean="0">
                <a:solidFill>
                  <a:srgbClr val="FF0000"/>
                </a:solidFill>
                <a:cs typeface="Arial" charset="0"/>
              </a:rPr>
              <a:t>Die </a:t>
            </a:r>
            <a:r>
              <a:rPr lang="de-DE" altLang="de-DE" sz="2400" b="1" dirty="0" smtClean="0">
                <a:solidFill>
                  <a:srgbClr val="FF0000"/>
                </a:solidFill>
                <a:cs typeface="Arial" charset="0"/>
              </a:rPr>
              <a:t>Entscheidung über den Bildungsgang </a:t>
            </a:r>
            <a:r>
              <a:rPr lang="de-DE" altLang="de-DE" sz="2400" b="1" dirty="0" smtClean="0">
                <a:solidFill>
                  <a:srgbClr val="FF0000"/>
                </a:solidFill>
                <a:cs typeface="Arial" charset="0"/>
              </a:rPr>
              <a:t/>
            </a:r>
            <a:br>
              <a:rPr lang="de-DE" altLang="de-DE" sz="2400" b="1" dirty="0" smtClean="0">
                <a:solidFill>
                  <a:srgbClr val="FF0000"/>
                </a:solidFill>
                <a:cs typeface="Arial" charset="0"/>
              </a:rPr>
            </a:br>
            <a:r>
              <a:rPr lang="de-DE" altLang="de-DE" sz="2400" b="1" dirty="0" smtClean="0">
                <a:solidFill>
                  <a:srgbClr val="FF0000"/>
                </a:solidFill>
                <a:cs typeface="Arial" charset="0"/>
              </a:rPr>
              <a:t>treffen </a:t>
            </a:r>
            <a:r>
              <a:rPr lang="de-DE" altLang="de-DE" sz="2400" b="1" dirty="0" smtClean="0">
                <a:solidFill>
                  <a:srgbClr val="FF0000"/>
                </a:solidFill>
                <a:cs typeface="Arial" charset="0"/>
              </a:rPr>
              <a:t>und </a:t>
            </a:r>
            <a:r>
              <a:rPr lang="de-DE" altLang="de-DE" sz="2400" b="1" dirty="0" smtClean="0">
                <a:solidFill>
                  <a:srgbClr val="FF0000"/>
                </a:solidFill>
                <a:cs typeface="Arial" charset="0"/>
              </a:rPr>
              <a:t>verantworten </a:t>
            </a:r>
            <a:r>
              <a:rPr lang="de-DE" altLang="de-DE" sz="2400" b="1" dirty="0" smtClean="0">
                <a:solidFill>
                  <a:srgbClr val="FF0000"/>
                </a:solidFill>
                <a:cs typeface="Arial" charset="0"/>
              </a:rPr>
              <a:t>letztlich Sie als Eltern.</a:t>
            </a:r>
          </a:p>
          <a:p>
            <a:pPr marL="285750" indent="-285750" eaLnBrk="1" hangingPunct="1">
              <a:spcAft>
                <a:spcPts val="1000"/>
              </a:spcAft>
              <a:buFontTx/>
              <a:buChar char="•"/>
              <a:defRPr/>
            </a:pPr>
            <a:endParaRPr lang="de-DE" altLang="de-DE" sz="2000" dirty="0" smtClean="0">
              <a:cs typeface="Arial" charset="0"/>
            </a:endParaRPr>
          </a:p>
        </p:txBody>
      </p:sp>
      <p:sp>
        <p:nvSpPr>
          <p:cNvPr id="4" name="Datumsplatzhalter 3"/>
          <p:cNvSpPr>
            <a:spLocks noGrp="1"/>
          </p:cNvSpPr>
          <p:nvPr>
            <p:ph type="dt"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28FAD278-A9C7-4686-88A6-BD1EDC39DE5F}" type="datetime2">
              <a:rPr kumimoji="0" lang="de-DE" sz="1000" b="0" i="0" u="none" strike="noStrike" kern="1200" cap="none" spc="0" normalizeH="0" baseline="0" noProof="0" smtClean="0">
                <a:ln>
                  <a:noFill/>
                </a:ln>
                <a:solidFill>
                  <a:srgbClr val="3333C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Dienstag, 13. November 2018</a:t>
            </a:fld>
            <a:endParaRPr kumimoji="0" lang="de-DE" sz="1000" b="0" i="0" u="none" strike="noStrike" kern="1200" cap="none" spc="0" normalizeH="0" baseline="0" noProof="0" dirty="0">
              <a:ln>
                <a:noFill/>
              </a:ln>
              <a:solidFill>
                <a:srgbClr val="3333CC"/>
              </a:solidFill>
              <a:effectLst/>
              <a:uLnTx/>
              <a:uFillTx/>
              <a:latin typeface="Arial"/>
              <a:ea typeface="+mn-ea"/>
              <a:cs typeface="+mn-cs"/>
            </a:endParaRPr>
          </a:p>
        </p:txBody>
      </p:sp>
      <p:sp>
        <p:nvSpPr>
          <p:cNvPr id="9220" name="Rectangle 2"/>
          <p:cNvSpPr txBox="1">
            <a:spLocks noChangeArrowheads="1"/>
          </p:cNvSpPr>
          <p:nvPr/>
        </p:nvSpPr>
        <p:spPr bwMode="auto">
          <a:xfrm>
            <a:off x="533400" y="838200"/>
            <a:ext cx="77724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3000"/>
              </a:lnSpc>
              <a:defRPr>
                <a:solidFill>
                  <a:srgbClr val="3333CC"/>
                </a:solidFill>
                <a:latin typeface="Arial"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lnSpc>
                <a:spcPts val="3000"/>
              </a:lnSpc>
              <a:buChar char="»"/>
              <a:defRPr>
                <a:solidFill>
                  <a:schemeClr val="tx1"/>
                </a:solidFill>
                <a:latin typeface="Arial" charset="0"/>
              </a:defRPr>
            </a:lvl5pPr>
            <a:lvl6pPr marL="2514600" indent="-228600" eaLnBrk="0" fontAlgn="base" hangingPunct="0">
              <a:lnSpc>
                <a:spcPts val="3000"/>
              </a:lnSpc>
              <a:spcBef>
                <a:spcPct val="0"/>
              </a:spcBef>
              <a:spcAft>
                <a:spcPct val="0"/>
              </a:spcAft>
              <a:buChar char="»"/>
              <a:defRPr>
                <a:solidFill>
                  <a:schemeClr val="tx1"/>
                </a:solidFill>
                <a:latin typeface="Arial" charset="0"/>
              </a:defRPr>
            </a:lvl6pPr>
            <a:lvl7pPr marL="2971800" indent="-228600" eaLnBrk="0" fontAlgn="base" hangingPunct="0">
              <a:lnSpc>
                <a:spcPts val="3000"/>
              </a:lnSpc>
              <a:spcBef>
                <a:spcPct val="0"/>
              </a:spcBef>
              <a:spcAft>
                <a:spcPct val="0"/>
              </a:spcAft>
              <a:buChar char="»"/>
              <a:defRPr>
                <a:solidFill>
                  <a:schemeClr val="tx1"/>
                </a:solidFill>
                <a:latin typeface="Arial" charset="0"/>
              </a:defRPr>
            </a:lvl7pPr>
            <a:lvl8pPr marL="3429000" indent="-228600" eaLnBrk="0" fontAlgn="base" hangingPunct="0">
              <a:lnSpc>
                <a:spcPts val="3000"/>
              </a:lnSpc>
              <a:spcBef>
                <a:spcPct val="0"/>
              </a:spcBef>
              <a:spcAft>
                <a:spcPct val="0"/>
              </a:spcAft>
              <a:buChar char="»"/>
              <a:defRPr>
                <a:solidFill>
                  <a:schemeClr val="tx1"/>
                </a:solidFill>
                <a:latin typeface="Arial" charset="0"/>
              </a:defRPr>
            </a:lvl8pPr>
            <a:lvl9pPr marL="3886200" indent="-228600" eaLnBrk="0" fontAlgn="base" hangingPunct="0">
              <a:lnSpc>
                <a:spcPts val="3000"/>
              </a:lnSpc>
              <a:spcBef>
                <a:spcPct val="0"/>
              </a:spcBef>
              <a:spcAft>
                <a:spcPct val="0"/>
              </a:spcAft>
              <a:buChar char="»"/>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smtClean="0">
                <a:ln>
                  <a:noFill/>
                </a:ln>
                <a:solidFill>
                  <a:srgbClr val="2D2DB9">
                    <a:lumMod val="75000"/>
                  </a:srgbClr>
                </a:solidFill>
                <a:effectLst/>
                <a:uLnTx/>
                <a:uFillTx/>
                <a:latin typeface="Arial" charset="0"/>
                <a:ea typeface="MS PGothic" pitchFamily="34" charset="-128"/>
                <a:cs typeface="Arial" charset="0"/>
              </a:rPr>
              <a:t>Was geschieht, wenn Eltern einen Bildungsgang wählen, der von der Schule nicht empfohlen wird?</a:t>
            </a:r>
          </a:p>
        </p:txBody>
      </p:sp>
      <p:sp>
        <p:nvSpPr>
          <p:cNvPr id="11" name="Fußzeilenplatzhalt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200" b="1" i="0" u="none" strike="noStrike" kern="1200" cap="none" spc="0" normalizeH="0" baseline="0" noProof="0">
                <a:ln>
                  <a:noFill/>
                </a:ln>
                <a:solidFill>
                  <a:srgbClr val="244894"/>
                </a:solidFill>
                <a:effectLst/>
                <a:uLnTx/>
                <a:uFillTx/>
                <a:latin typeface="Arial"/>
                <a:ea typeface="+mn-ea"/>
                <a:cs typeface="+mn-cs"/>
              </a:rPr>
              <a:t>Hessisches Kultusministerium</a:t>
            </a:r>
          </a:p>
        </p:txBody>
      </p:sp>
    </p:spTree>
    <p:extLst>
      <p:ext uri="{BB962C8B-B14F-4D97-AF65-F5344CB8AC3E}">
        <p14:creationId xmlns:p14="http://schemas.microsoft.com/office/powerpoint/2010/main" val="38867553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Inhaltsplatzhalter 2"/>
          <p:cNvSpPr>
            <a:spLocks noGrp="1"/>
          </p:cNvSpPr>
          <p:nvPr>
            <p:ph idx="1"/>
          </p:nvPr>
        </p:nvSpPr>
        <p:spPr>
          <a:xfrm>
            <a:off x="533400" y="2348880"/>
            <a:ext cx="7772400" cy="3909198"/>
          </a:xfrm>
        </p:spPr>
        <p:txBody>
          <a:bodyPr/>
          <a:lstStyle/>
          <a:p>
            <a:pPr marL="0" indent="0" eaLnBrk="1" hangingPunct="1">
              <a:spcAft>
                <a:spcPts val="1000"/>
              </a:spcAft>
              <a:defRPr/>
            </a:pPr>
            <a:r>
              <a:rPr lang="de-DE" altLang="de-DE" sz="2000" dirty="0" smtClean="0">
                <a:solidFill>
                  <a:schemeClr val="accent6">
                    <a:lumMod val="75000"/>
                  </a:schemeClr>
                </a:solidFill>
                <a:cs typeface="Arial" charset="0"/>
              </a:rPr>
              <a:t>Jedem </a:t>
            </a:r>
            <a:r>
              <a:rPr lang="de-DE" altLang="de-DE" sz="2000" dirty="0" smtClean="0">
                <a:solidFill>
                  <a:schemeClr val="accent6">
                    <a:lumMod val="75000"/>
                  </a:schemeClr>
                </a:solidFill>
                <a:cs typeface="Arial" charset="0"/>
              </a:rPr>
              <a:t>Kind sollte der Besuch des Bildungsganges ermöglicht werden, </a:t>
            </a:r>
            <a:r>
              <a:rPr lang="de-DE" altLang="de-DE" sz="2000" dirty="0" smtClean="0">
                <a:solidFill>
                  <a:schemeClr val="accent6">
                    <a:lumMod val="75000"/>
                  </a:schemeClr>
                </a:solidFill>
                <a:cs typeface="Arial" charset="0"/>
              </a:rPr>
              <a:t>der:</a:t>
            </a:r>
          </a:p>
          <a:p>
            <a:pPr marL="857250" lvl="1" indent="-285750" eaLnBrk="1" hangingPunct="1">
              <a:spcAft>
                <a:spcPts val="0"/>
              </a:spcAft>
              <a:buFontTx/>
              <a:buChar char="•"/>
              <a:defRPr/>
            </a:pPr>
            <a:r>
              <a:rPr lang="de-DE" altLang="de-DE" sz="2000" dirty="0" smtClean="0">
                <a:solidFill>
                  <a:srgbClr val="000099"/>
                </a:solidFill>
                <a:cs typeface="Arial" charset="0"/>
              </a:rPr>
              <a:t>seinem </a:t>
            </a:r>
            <a:r>
              <a:rPr lang="de-DE" altLang="de-DE" sz="2000" dirty="0" smtClean="0">
                <a:solidFill>
                  <a:srgbClr val="000099"/>
                </a:solidFill>
                <a:cs typeface="Arial" charset="0"/>
              </a:rPr>
              <a:t>bisherigen </a:t>
            </a:r>
            <a:r>
              <a:rPr lang="de-DE" altLang="de-DE" sz="2000" b="1" dirty="0" smtClean="0">
                <a:solidFill>
                  <a:srgbClr val="FF0000"/>
                </a:solidFill>
                <a:cs typeface="Arial" charset="0"/>
              </a:rPr>
              <a:t>Leistungsstand</a:t>
            </a:r>
            <a:r>
              <a:rPr lang="de-DE" altLang="de-DE" sz="2000" b="1" dirty="0" smtClean="0">
                <a:solidFill>
                  <a:srgbClr val="FF0000"/>
                </a:solidFill>
                <a:cs typeface="Arial" charset="0"/>
              </a:rPr>
              <a:t>,</a:t>
            </a:r>
          </a:p>
          <a:p>
            <a:pPr marL="857250" lvl="1" indent="-285750" eaLnBrk="1" hangingPunct="1">
              <a:spcAft>
                <a:spcPts val="0"/>
              </a:spcAft>
              <a:buFontTx/>
              <a:buChar char="•"/>
              <a:defRPr/>
            </a:pPr>
            <a:r>
              <a:rPr lang="de-DE" altLang="de-DE" sz="2000" dirty="0" smtClean="0">
                <a:solidFill>
                  <a:srgbClr val="000099"/>
                </a:solidFill>
                <a:cs typeface="Arial" charset="0"/>
              </a:rPr>
              <a:t>seiner</a:t>
            </a:r>
            <a:r>
              <a:rPr lang="de-DE" altLang="de-DE" sz="2000" b="1" dirty="0" smtClean="0">
                <a:solidFill>
                  <a:srgbClr val="FF0000"/>
                </a:solidFill>
                <a:cs typeface="Arial" charset="0"/>
              </a:rPr>
              <a:t> Lernentwicklung </a:t>
            </a:r>
            <a:r>
              <a:rPr lang="de-DE" altLang="de-DE" sz="2000" dirty="0" smtClean="0">
                <a:solidFill>
                  <a:srgbClr val="000099"/>
                </a:solidFill>
                <a:cs typeface="Arial" charset="0"/>
              </a:rPr>
              <a:t>und </a:t>
            </a:r>
            <a:endParaRPr lang="de-DE" altLang="de-DE" sz="2000" dirty="0" smtClean="0">
              <a:solidFill>
                <a:srgbClr val="000099"/>
              </a:solidFill>
              <a:cs typeface="Arial" charset="0"/>
            </a:endParaRPr>
          </a:p>
          <a:p>
            <a:pPr marL="857250" lvl="1" indent="-285750" eaLnBrk="1" hangingPunct="1">
              <a:spcAft>
                <a:spcPts val="0"/>
              </a:spcAft>
              <a:buFontTx/>
              <a:buChar char="•"/>
              <a:defRPr/>
            </a:pPr>
            <a:r>
              <a:rPr lang="de-DE" altLang="de-DE" sz="2000" dirty="0" smtClean="0">
                <a:solidFill>
                  <a:srgbClr val="000099"/>
                </a:solidFill>
                <a:cs typeface="Arial" charset="0"/>
              </a:rPr>
              <a:t>seiner</a:t>
            </a:r>
            <a:r>
              <a:rPr lang="de-DE" altLang="de-DE" sz="2000" b="1" dirty="0" smtClean="0">
                <a:solidFill>
                  <a:srgbClr val="FF0000"/>
                </a:solidFill>
                <a:cs typeface="Arial" charset="0"/>
              </a:rPr>
              <a:t> </a:t>
            </a:r>
            <a:r>
              <a:rPr lang="de-DE" altLang="de-DE" sz="2000" b="1" dirty="0" smtClean="0">
                <a:solidFill>
                  <a:srgbClr val="FF0000"/>
                </a:solidFill>
                <a:cs typeface="Arial" charset="0"/>
              </a:rPr>
              <a:t>Arbeitshaltung </a:t>
            </a:r>
            <a:r>
              <a:rPr lang="de-DE" altLang="de-DE" sz="2000" dirty="0" smtClean="0">
                <a:solidFill>
                  <a:srgbClr val="000099"/>
                </a:solidFill>
                <a:cs typeface="Arial" charset="0"/>
              </a:rPr>
              <a:t>am besten entspricht</a:t>
            </a:r>
            <a:r>
              <a:rPr lang="de-DE" altLang="de-DE" sz="2000" dirty="0" smtClean="0">
                <a:solidFill>
                  <a:srgbClr val="000099"/>
                </a:solidFill>
                <a:cs typeface="Arial" charset="0"/>
              </a:rPr>
              <a:t>.</a:t>
            </a:r>
          </a:p>
          <a:p>
            <a:pPr marL="285750" indent="-285750" eaLnBrk="1" hangingPunct="1">
              <a:spcAft>
                <a:spcPts val="1000"/>
              </a:spcAft>
              <a:buFontTx/>
              <a:buChar char="•"/>
              <a:defRPr/>
            </a:pPr>
            <a:endParaRPr lang="de-DE" altLang="de-DE" sz="2000" dirty="0">
              <a:solidFill>
                <a:schemeClr val="accent6">
                  <a:lumMod val="75000"/>
                </a:schemeClr>
              </a:solidFill>
              <a:cs typeface="Arial" charset="0"/>
            </a:endParaRPr>
          </a:p>
          <a:p>
            <a:pPr marL="0" indent="0" algn="ctr" eaLnBrk="1" hangingPunct="1">
              <a:spcAft>
                <a:spcPts val="1000"/>
              </a:spcAft>
              <a:defRPr/>
            </a:pPr>
            <a:r>
              <a:rPr lang="de-DE" altLang="de-DE" sz="2000" dirty="0" smtClean="0">
                <a:solidFill>
                  <a:schemeClr val="accent6">
                    <a:lumMod val="75000"/>
                  </a:schemeClr>
                </a:solidFill>
                <a:cs typeface="Arial" charset="0"/>
              </a:rPr>
              <a:t>Deshalb </a:t>
            </a:r>
            <a:r>
              <a:rPr lang="de-DE" altLang="de-DE" sz="2000" dirty="0" smtClean="0">
                <a:solidFill>
                  <a:schemeClr val="accent6">
                    <a:lumMod val="75000"/>
                  </a:schemeClr>
                </a:solidFill>
                <a:cs typeface="Arial" charset="0"/>
              </a:rPr>
              <a:t>hat die Grundschule die Aufgabe, </a:t>
            </a:r>
            <a:r>
              <a:rPr lang="de-DE" altLang="de-DE" sz="2000" dirty="0" smtClean="0">
                <a:solidFill>
                  <a:schemeClr val="accent6">
                    <a:lumMod val="75000"/>
                  </a:schemeClr>
                </a:solidFill>
                <a:cs typeface="Arial" charset="0"/>
              </a:rPr>
              <a:t/>
            </a:r>
            <a:br>
              <a:rPr lang="de-DE" altLang="de-DE" sz="2000" dirty="0" smtClean="0">
                <a:solidFill>
                  <a:schemeClr val="accent6">
                    <a:lumMod val="75000"/>
                  </a:schemeClr>
                </a:solidFill>
                <a:cs typeface="Arial" charset="0"/>
              </a:rPr>
            </a:br>
            <a:r>
              <a:rPr lang="de-DE" altLang="de-DE" sz="2000" dirty="0" smtClean="0">
                <a:solidFill>
                  <a:schemeClr val="accent6">
                    <a:lumMod val="75000"/>
                  </a:schemeClr>
                </a:solidFill>
                <a:cs typeface="Arial" charset="0"/>
              </a:rPr>
              <a:t>dazu </a:t>
            </a:r>
            <a:r>
              <a:rPr lang="de-DE" altLang="de-DE" sz="2000" dirty="0" smtClean="0">
                <a:solidFill>
                  <a:schemeClr val="accent6">
                    <a:lumMod val="75000"/>
                  </a:schemeClr>
                </a:solidFill>
                <a:cs typeface="Arial" charset="0"/>
              </a:rPr>
              <a:t>am Ende der Jahrgangsstufe 4 eine fachliche Aussage zu treffen und Sie als Eltern entsprechend zu beraten.</a:t>
            </a:r>
            <a:endParaRPr lang="de-DE" altLang="de-DE" dirty="0" smtClean="0">
              <a:solidFill>
                <a:schemeClr val="accent6">
                  <a:lumMod val="75000"/>
                </a:schemeClr>
              </a:solidFill>
              <a:cs typeface="Arial" charset="0"/>
            </a:endParaRPr>
          </a:p>
        </p:txBody>
      </p:sp>
      <p:sp>
        <p:nvSpPr>
          <p:cNvPr id="4" name="Datumsplatzhalter 3"/>
          <p:cNvSpPr>
            <a:spLocks noGrp="1"/>
          </p:cNvSpPr>
          <p:nvPr>
            <p:ph type="dt"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28FAD278-A9C7-4686-88A6-BD1EDC39DE5F}" type="datetime2">
              <a:rPr kumimoji="0" lang="de-DE" sz="1000" b="0" i="0" u="none" strike="noStrike" kern="1200" cap="none" spc="0" normalizeH="0" baseline="0" noProof="0" smtClean="0">
                <a:ln>
                  <a:noFill/>
                </a:ln>
                <a:solidFill>
                  <a:srgbClr val="3333C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Dienstag, 13. November 2018</a:t>
            </a:fld>
            <a:endParaRPr kumimoji="0" lang="de-DE" sz="1000" b="0" i="0" u="none" strike="noStrike" kern="1200" cap="none" spc="0" normalizeH="0" baseline="0" noProof="0" dirty="0">
              <a:ln>
                <a:noFill/>
              </a:ln>
              <a:solidFill>
                <a:srgbClr val="3333CC"/>
              </a:solidFill>
              <a:effectLst/>
              <a:uLnTx/>
              <a:uFillTx/>
              <a:latin typeface="Arial"/>
              <a:ea typeface="+mn-ea"/>
              <a:cs typeface="+mn-cs"/>
            </a:endParaRPr>
          </a:p>
        </p:txBody>
      </p:sp>
      <p:sp>
        <p:nvSpPr>
          <p:cNvPr id="10244" name="Rectangle 2"/>
          <p:cNvSpPr txBox="1">
            <a:spLocks noChangeArrowheads="1"/>
          </p:cNvSpPr>
          <p:nvPr/>
        </p:nvSpPr>
        <p:spPr bwMode="auto">
          <a:xfrm>
            <a:off x="533400" y="838200"/>
            <a:ext cx="77724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3000"/>
              </a:lnSpc>
              <a:defRPr>
                <a:solidFill>
                  <a:srgbClr val="3333CC"/>
                </a:solidFill>
                <a:latin typeface="Arial"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lnSpc>
                <a:spcPts val="3000"/>
              </a:lnSpc>
              <a:buChar char="»"/>
              <a:defRPr>
                <a:solidFill>
                  <a:schemeClr val="tx1"/>
                </a:solidFill>
                <a:latin typeface="Arial" charset="0"/>
              </a:defRPr>
            </a:lvl5pPr>
            <a:lvl6pPr marL="2514600" indent="-228600" eaLnBrk="0" fontAlgn="base" hangingPunct="0">
              <a:lnSpc>
                <a:spcPts val="3000"/>
              </a:lnSpc>
              <a:spcBef>
                <a:spcPct val="0"/>
              </a:spcBef>
              <a:spcAft>
                <a:spcPct val="0"/>
              </a:spcAft>
              <a:buChar char="»"/>
              <a:defRPr>
                <a:solidFill>
                  <a:schemeClr val="tx1"/>
                </a:solidFill>
                <a:latin typeface="Arial" charset="0"/>
              </a:defRPr>
            </a:lvl6pPr>
            <a:lvl7pPr marL="2971800" indent="-228600" eaLnBrk="0" fontAlgn="base" hangingPunct="0">
              <a:lnSpc>
                <a:spcPts val="3000"/>
              </a:lnSpc>
              <a:spcBef>
                <a:spcPct val="0"/>
              </a:spcBef>
              <a:spcAft>
                <a:spcPct val="0"/>
              </a:spcAft>
              <a:buChar char="»"/>
              <a:defRPr>
                <a:solidFill>
                  <a:schemeClr val="tx1"/>
                </a:solidFill>
                <a:latin typeface="Arial" charset="0"/>
              </a:defRPr>
            </a:lvl7pPr>
            <a:lvl8pPr marL="3429000" indent="-228600" eaLnBrk="0" fontAlgn="base" hangingPunct="0">
              <a:lnSpc>
                <a:spcPts val="3000"/>
              </a:lnSpc>
              <a:spcBef>
                <a:spcPct val="0"/>
              </a:spcBef>
              <a:spcAft>
                <a:spcPct val="0"/>
              </a:spcAft>
              <a:buChar char="»"/>
              <a:defRPr>
                <a:solidFill>
                  <a:schemeClr val="tx1"/>
                </a:solidFill>
                <a:latin typeface="Arial" charset="0"/>
              </a:defRPr>
            </a:lvl8pPr>
            <a:lvl9pPr marL="3886200" indent="-228600" eaLnBrk="0" fontAlgn="base" hangingPunct="0">
              <a:lnSpc>
                <a:spcPts val="3000"/>
              </a:lnSpc>
              <a:spcBef>
                <a:spcPct val="0"/>
              </a:spcBef>
              <a:spcAft>
                <a:spcPct val="0"/>
              </a:spcAft>
              <a:buChar char="»"/>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smtClean="0">
                <a:ln>
                  <a:noFill/>
                </a:ln>
                <a:solidFill>
                  <a:srgbClr val="2D2DB9">
                    <a:lumMod val="75000"/>
                  </a:srgbClr>
                </a:solidFill>
                <a:effectLst/>
                <a:uLnTx/>
                <a:uFillTx/>
                <a:latin typeface="Arial" charset="0"/>
                <a:ea typeface="MS PGothic" pitchFamily="34" charset="-128"/>
                <a:cs typeface="Arial" charset="0"/>
              </a:rPr>
              <a:t>Warum gibt die Grundschule überhaupt eine Empfehlung ab, wenn die Entscheidung über den Bildungsgang bei den Eltern liegt?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altLang="de-DE" sz="2400" b="1" i="0" u="none" strike="noStrike" kern="1200" cap="none" spc="0" normalizeH="0" baseline="0" noProof="0" dirty="0" smtClean="0">
              <a:ln>
                <a:noFill/>
              </a:ln>
              <a:solidFill>
                <a:srgbClr val="153674"/>
              </a:solidFill>
              <a:effectLst/>
              <a:uLnTx/>
              <a:uFillTx/>
              <a:latin typeface="Arial" charset="0"/>
              <a:ea typeface="MS PGothic" pitchFamily="34" charset="-128"/>
              <a:cs typeface="Arial" charset="0"/>
            </a:endParaRPr>
          </a:p>
        </p:txBody>
      </p:sp>
      <p:sp>
        <p:nvSpPr>
          <p:cNvPr id="11" name="Fußzeilenplatzhalt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200" b="1" i="0" u="none" strike="noStrike" kern="1200" cap="none" spc="0" normalizeH="0" baseline="0" noProof="0">
                <a:ln>
                  <a:noFill/>
                </a:ln>
                <a:solidFill>
                  <a:srgbClr val="244894"/>
                </a:solidFill>
                <a:effectLst/>
                <a:uLnTx/>
                <a:uFillTx/>
                <a:latin typeface="Arial"/>
                <a:ea typeface="+mn-ea"/>
                <a:cs typeface="+mn-cs"/>
              </a:rPr>
              <a:t>Hessisches Kultusministerium</a:t>
            </a:r>
          </a:p>
        </p:txBody>
      </p:sp>
    </p:spTree>
    <p:extLst>
      <p:ext uri="{BB962C8B-B14F-4D97-AF65-F5344CB8AC3E}">
        <p14:creationId xmlns:p14="http://schemas.microsoft.com/office/powerpoint/2010/main" val="27364967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Inhaltsplatzhalter 2"/>
          <p:cNvSpPr>
            <a:spLocks noGrp="1"/>
          </p:cNvSpPr>
          <p:nvPr>
            <p:ph idx="1"/>
          </p:nvPr>
        </p:nvSpPr>
        <p:spPr>
          <a:xfrm>
            <a:off x="533400" y="1557338"/>
            <a:ext cx="7772400" cy="4751387"/>
          </a:xfrm>
        </p:spPr>
        <p:txBody>
          <a:bodyPr/>
          <a:lstStyle/>
          <a:p>
            <a:pPr marL="0" indent="0" eaLnBrk="1" hangingPunct="1">
              <a:spcAft>
                <a:spcPts val="1000"/>
              </a:spcAft>
              <a:defRPr/>
            </a:pPr>
            <a:r>
              <a:rPr lang="de-DE" altLang="de-DE" sz="2000" dirty="0" smtClean="0">
                <a:solidFill>
                  <a:schemeClr val="accent6">
                    <a:lumMod val="75000"/>
                  </a:schemeClr>
                </a:solidFill>
              </a:rPr>
              <a:t>Die Grundschullehrkräfte </a:t>
            </a:r>
            <a:r>
              <a:rPr lang="de-DE" altLang="de-DE" sz="2000" dirty="0" smtClean="0">
                <a:solidFill>
                  <a:schemeClr val="accent6">
                    <a:lumMod val="75000"/>
                  </a:schemeClr>
                </a:solidFill>
              </a:rPr>
              <a:t>können:</a:t>
            </a:r>
          </a:p>
          <a:p>
            <a:pPr eaLnBrk="1" hangingPunct="1">
              <a:spcAft>
                <a:spcPts val="0"/>
              </a:spcAft>
              <a:buFont typeface="Arial" panose="020B0604020202020204" pitchFamily="34" charset="0"/>
              <a:buChar char="•"/>
              <a:defRPr/>
            </a:pPr>
            <a:r>
              <a:rPr lang="de-DE" altLang="de-DE" sz="2000" dirty="0" smtClean="0">
                <a:solidFill>
                  <a:schemeClr val="accent6">
                    <a:lumMod val="75000"/>
                  </a:schemeClr>
                </a:solidFill>
              </a:rPr>
              <a:t>den </a:t>
            </a:r>
            <a:r>
              <a:rPr lang="de-DE" altLang="de-DE" sz="2000" dirty="0" smtClean="0">
                <a:solidFill>
                  <a:schemeClr val="accent6">
                    <a:lumMod val="75000"/>
                  </a:schemeClr>
                </a:solidFill>
              </a:rPr>
              <a:t>b</a:t>
            </a:r>
            <a:r>
              <a:rPr lang="de-DE" altLang="de-DE" sz="2000" dirty="0" smtClean="0">
                <a:solidFill>
                  <a:schemeClr val="accent6">
                    <a:lumMod val="75000"/>
                  </a:schemeClr>
                </a:solidFill>
                <a:cs typeface="Arial" charset="0"/>
              </a:rPr>
              <a:t>isherigen Leistungsstand</a:t>
            </a:r>
            <a:r>
              <a:rPr lang="de-DE" altLang="de-DE" sz="2000" dirty="0" smtClean="0">
                <a:solidFill>
                  <a:schemeClr val="accent6">
                    <a:lumMod val="75000"/>
                  </a:schemeClr>
                </a:solidFill>
                <a:cs typeface="Arial" charset="0"/>
              </a:rPr>
              <a:t>,</a:t>
            </a:r>
          </a:p>
          <a:p>
            <a:pPr eaLnBrk="1" hangingPunct="1">
              <a:spcAft>
                <a:spcPts val="0"/>
              </a:spcAft>
              <a:buFont typeface="Arial" panose="020B0604020202020204" pitchFamily="34" charset="0"/>
              <a:buChar char="•"/>
              <a:defRPr/>
            </a:pPr>
            <a:r>
              <a:rPr lang="de-DE" altLang="de-DE" sz="2000" dirty="0" smtClean="0">
                <a:solidFill>
                  <a:schemeClr val="accent6">
                    <a:lumMod val="75000"/>
                  </a:schemeClr>
                </a:solidFill>
                <a:cs typeface="Arial" charset="0"/>
              </a:rPr>
              <a:t>die </a:t>
            </a:r>
            <a:r>
              <a:rPr lang="de-DE" altLang="de-DE" sz="2000" dirty="0" smtClean="0">
                <a:solidFill>
                  <a:schemeClr val="accent6">
                    <a:lumMod val="75000"/>
                  </a:schemeClr>
                </a:solidFill>
                <a:cs typeface="Arial" charset="0"/>
              </a:rPr>
              <a:t>Lernentwicklung und </a:t>
            </a:r>
            <a:endParaRPr lang="de-DE" altLang="de-DE" sz="2000" dirty="0" smtClean="0">
              <a:solidFill>
                <a:schemeClr val="accent6">
                  <a:lumMod val="75000"/>
                </a:schemeClr>
              </a:solidFill>
              <a:cs typeface="Arial" charset="0"/>
            </a:endParaRPr>
          </a:p>
          <a:p>
            <a:pPr eaLnBrk="1" hangingPunct="1">
              <a:spcAft>
                <a:spcPts val="0"/>
              </a:spcAft>
              <a:buFont typeface="Arial" panose="020B0604020202020204" pitchFamily="34" charset="0"/>
              <a:buChar char="•"/>
              <a:defRPr/>
            </a:pPr>
            <a:r>
              <a:rPr lang="de-DE" altLang="de-DE" sz="2000" dirty="0" smtClean="0">
                <a:solidFill>
                  <a:schemeClr val="accent6">
                    <a:lumMod val="75000"/>
                  </a:schemeClr>
                </a:solidFill>
                <a:cs typeface="Arial" charset="0"/>
              </a:rPr>
              <a:t>die </a:t>
            </a:r>
            <a:r>
              <a:rPr lang="de-DE" altLang="de-DE" sz="2000" dirty="0" smtClean="0">
                <a:solidFill>
                  <a:schemeClr val="accent6">
                    <a:lumMod val="75000"/>
                  </a:schemeClr>
                </a:solidFill>
                <a:cs typeface="Arial" charset="0"/>
              </a:rPr>
              <a:t>Arbeitshaltung eines Kindes </a:t>
            </a:r>
            <a:endParaRPr lang="de-DE" altLang="de-DE" sz="2000" dirty="0" smtClean="0">
              <a:solidFill>
                <a:schemeClr val="accent6">
                  <a:lumMod val="75000"/>
                </a:schemeClr>
              </a:solidFill>
              <a:cs typeface="Arial" charset="0"/>
            </a:endParaRPr>
          </a:p>
          <a:p>
            <a:pPr marL="0" indent="0" eaLnBrk="1" hangingPunct="1">
              <a:spcAft>
                <a:spcPts val="1000"/>
              </a:spcAft>
              <a:defRPr/>
            </a:pPr>
            <a:r>
              <a:rPr lang="de-DE" altLang="de-DE" sz="2000" dirty="0" smtClean="0">
                <a:solidFill>
                  <a:schemeClr val="accent6">
                    <a:lumMod val="75000"/>
                  </a:schemeClr>
                </a:solidFill>
              </a:rPr>
              <a:t>aufgrund </a:t>
            </a:r>
            <a:r>
              <a:rPr lang="de-DE" altLang="de-DE" sz="2000" dirty="0" smtClean="0">
                <a:solidFill>
                  <a:schemeClr val="accent6">
                    <a:lumMod val="75000"/>
                  </a:schemeClr>
                </a:solidFill>
              </a:rPr>
              <a:t>ihrer täglichen Unterrichtspraxis gut beurteilen.</a:t>
            </a:r>
            <a:endParaRPr lang="de-DE" altLang="de-DE" sz="2000" dirty="0" smtClean="0">
              <a:solidFill>
                <a:schemeClr val="accent6">
                  <a:lumMod val="75000"/>
                </a:schemeClr>
              </a:solidFill>
              <a:cs typeface="Arial" charset="0"/>
            </a:endParaRPr>
          </a:p>
          <a:p>
            <a:pPr marL="0" indent="0" algn="ctr" eaLnBrk="1" hangingPunct="1">
              <a:spcAft>
                <a:spcPts val="1000"/>
              </a:spcAft>
              <a:defRPr/>
            </a:pPr>
            <a:r>
              <a:rPr lang="de-DE" altLang="de-DE" sz="2000" dirty="0" smtClean="0">
                <a:solidFill>
                  <a:schemeClr val="accent6">
                    <a:lumMod val="75000"/>
                  </a:schemeClr>
                </a:solidFill>
              </a:rPr>
              <a:t>Sie </a:t>
            </a:r>
            <a:r>
              <a:rPr lang="de-DE" altLang="de-DE" sz="2000" dirty="0" smtClean="0">
                <a:solidFill>
                  <a:schemeClr val="accent6">
                    <a:lumMod val="75000"/>
                  </a:schemeClr>
                </a:solidFill>
              </a:rPr>
              <a:t>können </a:t>
            </a:r>
            <a:r>
              <a:rPr lang="de-DE" altLang="de-DE" sz="2000" dirty="0" smtClean="0">
                <a:solidFill>
                  <a:schemeClr val="accent6">
                    <a:lumMod val="75000"/>
                  </a:schemeClr>
                </a:solidFill>
              </a:rPr>
              <a:t>gut </a:t>
            </a:r>
            <a:r>
              <a:rPr lang="de-DE" altLang="de-DE" sz="2000" dirty="0" smtClean="0">
                <a:solidFill>
                  <a:schemeClr val="accent6">
                    <a:lumMod val="75000"/>
                  </a:schemeClr>
                </a:solidFill>
              </a:rPr>
              <a:t>einschätzen, ob ein Kind in einem bestimmten Bildungsgang voraussichtlich erfolgreich mitarbeiten kann</a:t>
            </a:r>
            <a:r>
              <a:rPr lang="de-DE" altLang="de-DE" sz="2000" dirty="0" smtClean="0">
                <a:solidFill>
                  <a:schemeClr val="accent6">
                    <a:lumMod val="75000"/>
                  </a:schemeClr>
                </a:solidFill>
              </a:rPr>
              <a:t>.</a:t>
            </a:r>
          </a:p>
          <a:p>
            <a:pPr marL="0" indent="0" algn="ctr" eaLnBrk="1" hangingPunct="1">
              <a:spcAft>
                <a:spcPts val="1000"/>
              </a:spcAft>
              <a:defRPr/>
            </a:pPr>
            <a:endParaRPr lang="de-DE" altLang="de-DE" sz="2000" dirty="0" smtClean="0">
              <a:solidFill>
                <a:schemeClr val="accent6">
                  <a:lumMod val="75000"/>
                </a:schemeClr>
              </a:solidFill>
            </a:endParaRPr>
          </a:p>
          <a:p>
            <a:pPr marL="0" indent="0" algn="ctr" eaLnBrk="1" hangingPunct="1">
              <a:spcAft>
                <a:spcPts val="1000"/>
              </a:spcAft>
              <a:defRPr/>
            </a:pPr>
            <a:r>
              <a:rPr lang="de-DE" altLang="de-DE" sz="2000" b="1" dirty="0" smtClean="0">
                <a:solidFill>
                  <a:srgbClr val="FF0000"/>
                </a:solidFill>
              </a:rPr>
              <a:t>In der </a:t>
            </a:r>
            <a:r>
              <a:rPr lang="de-DE" altLang="de-DE" sz="2000" b="1" dirty="0">
                <a:solidFill>
                  <a:srgbClr val="FF0000"/>
                </a:solidFill>
              </a:rPr>
              <a:t>Rückschau auf schulische Laufbahnen von Jugendlichen zeigt sich, </a:t>
            </a:r>
            <a:r>
              <a:rPr lang="de-DE" altLang="de-DE" sz="2000" b="1" dirty="0" smtClean="0">
                <a:solidFill>
                  <a:srgbClr val="FF0000"/>
                </a:solidFill>
              </a:rPr>
              <a:t/>
            </a:r>
            <a:br>
              <a:rPr lang="de-DE" altLang="de-DE" sz="2000" b="1" dirty="0" smtClean="0">
                <a:solidFill>
                  <a:srgbClr val="FF0000"/>
                </a:solidFill>
              </a:rPr>
            </a:br>
            <a:r>
              <a:rPr lang="de-DE" altLang="de-DE" sz="2000" b="1" dirty="0" smtClean="0">
                <a:solidFill>
                  <a:srgbClr val="FF0000"/>
                </a:solidFill>
              </a:rPr>
              <a:t>dass </a:t>
            </a:r>
            <a:r>
              <a:rPr lang="de-DE" altLang="de-DE" sz="2000" b="1" dirty="0">
                <a:solidFill>
                  <a:srgbClr val="FF0000"/>
                </a:solidFill>
              </a:rPr>
              <a:t>die Grundschulempfehlungen sehr zutreffend sind.</a:t>
            </a:r>
            <a:endParaRPr lang="de-DE" altLang="de-DE" sz="2000" b="1" dirty="0">
              <a:solidFill>
                <a:srgbClr val="FF0000"/>
              </a:solidFill>
              <a:cs typeface="Arial" charset="0"/>
            </a:endParaRPr>
          </a:p>
          <a:p>
            <a:pPr marL="285750" indent="-285750" eaLnBrk="1" hangingPunct="1">
              <a:spcAft>
                <a:spcPts val="1000"/>
              </a:spcAft>
              <a:buFontTx/>
              <a:buChar char="•"/>
              <a:defRPr/>
            </a:pPr>
            <a:endParaRPr lang="de-DE" altLang="de-DE" sz="2000" dirty="0" smtClean="0">
              <a:solidFill>
                <a:schemeClr val="accent6">
                  <a:lumMod val="75000"/>
                </a:schemeClr>
              </a:solidFill>
              <a:cs typeface="Arial" charset="0"/>
            </a:endParaRPr>
          </a:p>
        </p:txBody>
      </p:sp>
      <p:sp>
        <p:nvSpPr>
          <p:cNvPr id="4" name="Datumsplatzhalter 3"/>
          <p:cNvSpPr>
            <a:spLocks noGrp="1"/>
          </p:cNvSpPr>
          <p:nvPr>
            <p:ph type="dt"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28FAD278-A9C7-4686-88A6-BD1EDC39DE5F}" type="datetime2">
              <a:rPr kumimoji="0" lang="de-DE" sz="1000" b="0" i="0" u="none" strike="noStrike" kern="1200" cap="none" spc="0" normalizeH="0" baseline="0" noProof="0" smtClean="0">
                <a:ln>
                  <a:noFill/>
                </a:ln>
                <a:solidFill>
                  <a:srgbClr val="3333C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Dienstag, 13. November 2018</a:t>
            </a:fld>
            <a:endParaRPr kumimoji="0" lang="de-DE" sz="1000" b="0" i="0" u="none" strike="noStrike" kern="1200" cap="none" spc="0" normalizeH="0" baseline="0" noProof="0" dirty="0">
              <a:ln>
                <a:noFill/>
              </a:ln>
              <a:solidFill>
                <a:srgbClr val="3333CC"/>
              </a:solidFill>
              <a:effectLst/>
              <a:uLnTx/>
              <a:uFillTx/>
              <a:latin typeface="Arial"/>
              <a:ea typeface="+mn-ea"/>
              <a:cs typeface="+mn-cs"/>
            </a:endParaRPr>
          </a:p>
        </p:txBody>
      </p:sp>
      <p:sp>
        <p:nvSpPr>
          <p:cNvPr id="11268" name="Rectangle 2"/>
          <p:cNvSpPr txBox="1">
            <a:spLocks noChangeArrowheads="1"/>
          </p:cNvSpPr>
          <p:nvPr/>
        </p:nvSpPr>
        <p:spPr bwMode="auto">
          <a:xfrm>
            <a:off x="533400" y="838200"/>
            <a:ext cx="777240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3000"/>
              </a:lnSpc>
              <a:defRPr>
                <a:solidFill>
                  <a:srgbClr val="3333CC"/>
                </a:solidFill>
                <a:latin typeface="Arial"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lnSpc>
                <a:spcPts val="3000"/>
              </a:lnSpc>
              <a:buChar char="»"/>
              <a:defRPr>
                <a:solidFill>
                  <a:schemeClr val="tx1"/>
                </a:solidFill>
                <a:latin typeface="Arial" charset="0"/>
              </a:defRPr>
            </a:lvl5pPr>
            <a:lvl6pPr marL="2514600" indent="-228600" eaLnBrk="0" fontAlgn="base" hangingPunct="0">
              <a:lnSpc>
                <a:spcPts val="3000"/>
              </a:lnSpc>
              <a:spcBef>
                <a:spcPct val="0"/>
              </a:spcBef>
              <a:spcAft>
                <a:spcPct val="0"/>
              </a:spcAft>
              <a:buChar char="»"/>
              <a:defRPr>
                <a:solidFill>
                  <a:schemeClr val="tx1"/>
                </a:solidFill>
                <a:latin typeface="Arial" charset="0"/>
              </a:defRPr>
            </a:lvl6pPr>
            <a:lvl7pPr marL="2971800" indent="-228600" eaLnBrk="0" fontAlgn="base" hangingPunct="0">
              <a:lnSpc>
                <a:spcPts val="3000"/>
              </a:lnSpc>
              <a:spcBef>
                <a:spcPct val="0"/>
              </a:spcBef>
              <a:spcAft>
                <a:spcPct val="0"/>
              </a:spcAft>
              <a:buChar char="»"/>
              <a:defRPr>
                <a:solidFill>
                  <a:schemeClr val="tx1"/>
                </a:solidFill>
                <a:latin typeface="Arial" charset="0"/>
              </a:defRPr>
            </a:lvl7pPr>
            <a:lvl8pPr marL="3429000" indent="-228600" eaLnBrk="0" fontAlgn="base" hangingPunct="0">
              <a:lnSpc>
                <a:spcPts val="3000"/>
              </a:lnSpc>
              <a:spcBef>
                <a:spcPct val="0"/>
              </a:spcBef>
              <a:spcAft>
                <a:spcPct val="0"/>
              </a:spcAft>
              <a:buChar char="»"/>
              <a:defRPr>
                <a:solidFill>
                  <a:schemeClr val="tx1"/>
                </a:solidFill>
                <a:latin typeface="Arial" charset="0"/>
              </a:defRPr>
            </a:lvl8pPr>
            <a:lvl9pPr marL="3886200" indent="-228600" eaLnBrk="0" fontAlgn="base" hangingPunct="0">
              <a:lnSpc>
                <a:spcPts val="3000"/>
              </a:lnSpc>
              <a:spcBef>
                <a:spcPct val="0"/>
              </a:spcBef>
              <a:spcAft>
                <a:spcPct val="0"/>
              </a:spcAft>
              <a:buChar char="»"/>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smtClean="0">
                <a:ln>
                  <a:noFill/>
                </a:ln>
                <a:solidFill>
                  <a:srgbClr val="2D2DB9">
                    <a:lumMod val="75000"/>
                  </a:srgbClr>
                </a:solidFill>
                <a:effectLst/>
                <a:uLnTx/>
                <a:uFillTx/>
                <a:latin typeface="Arial" charset="0"/>
                <a:ea typeface="MS PGothic" pitchFamily="34" charset="-128"/>
                <a:cs typeface="Arial" charset="0"/>
              </a:rPr>
              <a:t>Wie zutreffend sind die Grundschulempfehlungen?</a:t>
            </a:r>
          </a:p>
        </p:txBody>
      </p:sp>
      <p:sp>
        <p:nvSpPr>
          <p:cNvPr id="11" name="Fußzeilenplatzhalt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200" b="1" i="0" u="none" strike="noStrike" kern="1200" cap="none" spc="0" normalizeH="0" baseline="0" noProof="0">
                <a:ln>
                  <a:noFill/>
                </a:ln>
                <a:solidFill>
                  <a:srgbClr val="244894"/>
                </a:solidFill>
                <a:effectLst/>
                <a:uLnTx/>
                <a:uFillTx/>
                <a:latin typeface="Arial"/>
                <a:ea typeface="+mn-ea"/>
                <a:cs typeface="+mn-cs"/>
              </a:rPr>
              <a:t>Hessisches Kultusministerium</a:t>
            </a:r>
          </a:p>
        </p:txBody>
      </p:sp>
    </p:spTree>
    <p:extLst>
      <p:ext uri="{BB962C8B-B14F-4D97-AF65-F5344CB8AC3E}">
        <p14:creationId xmlns:p14="http://schemas.microsoft.com/office/powerpoint/2010/main" val="3102367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Inhaltsplatzhalter 2"/>
          <p:cNvSpPr>
            <a:spLocks noGrp="1"/>
          </p:cNvSpPr>
          <p:nvPr>
            <p:ph idx="1"/>
          </p:nvPr>
        </p:nvSpPr>
        <p:spPr>
          <a:xfrm>
            <a:off x="533400" y="1979613"/>
            <a:ext cx="7772400" cy="4114800"/>
          </a:xfrm>
        </p:spPr>
        <p:txBody>
          <a:bodyPr/>
          <a:lstStyle/>
          <a:p>
            <a:pPr marL="0" indent="0">
              <a:defRPr/>
            </a:pPr>
            <a:r>
              <a:rPr lang="de-DE" altLang="de-DE" sz="2000" dirty="0" smtClean="0">
                <a:solidFill>
                  <a:schemeClr val="accent6">
                    <a:lumMod val="75000"/>
                  </a:schemeClr>
                </a:solidFill>
              </a:rPr>
              <a:t>Zur Unterstützung Ihrer Entscheidung für die zukünftige Schullauf-bahn Ihres Kindes in der weiterführenden Schule erhalten Sie folgende Informationen</a:t>
            </a:r>
            <a:r>
              <a:rPr lang="de-DE" altLang="de-DE" sz="2000" dirty="0" smtClean="0">
                <a:solidFill>
                  <a:schemeClr val="accent6">
                    <a:lumMod val="75000"/>
                  </a:schemeClr>
                </a:solidFill>
              </a:rPr>
              <a:t>:</a:t>
            </a:r>
          </a:p>
          <a:p>
            <a:pPr marL="0" indent="0">
              <a:defRPr/>
            </a:pPr>
            <a:endParaRPr lang="de-DE" altLang="de-DE" sz="2000" dirty="0" smtClean="0">
              <a:solidFill>
                <a:schemeClr val="accent6">
                  <a:lumMod val="75000"/>
                </a:schemeClr>
              </a:solidFill>
            </a:endParaRPr>
          </a:p>
          <a:p>
            <a:pPr>
              <a:buFont typeface="Arial" panose="020B0604020202020204" pitchFamily="34" charset="0"/>
              <a:buChar char="•"/>
              <a:defRPr/>
            </a:pPr>
            <a:r>
              <a:rPr lang="de-DE" altLang="de-DE" sz="2000" dirty="0" smtClean="0">
                <a:solidFill>
                  <a:schemeClr val="accent6">
                    <a:lumMod val="75000"/>
                  </a:schemeClr>
                </a:solidFill>
              </a:rPr>
              <a:t>Welche </a:t>
            </a:r>
            <a:r>
              <a:rPr lang="de-DE" altLang="de-DE" sz="2000" dirty="0" smtClean="0">
                <a:solidFill>
                  <a:schemeClr val="accent6">
                    <a:lumMod val="75000"/>
                  </a:schemeClr>
                </a:solidFill>
              </a:rPr>
              <a:t>Bildungsgänge werden in der </a:t>
            </a:r>
            <a:r>
              <a:rPr lang="de-DE" altLang="de-DE" sz="2000" dirty="0">
                <a:solidFill>
                  <a:schemeClr val="accent6">
                    <a:lumMod val="75000"/>
                  </a:schemeClr>
                </a:solidFill>
              </a:rPr>
              <a:t>Sekundarstufe I angeboten</a:t>
            </a:r>
            <a:r>
              <a:rPr lang="de-DE" altLang="de-DE" sz="2000" dirty="0" smtClean="0">
                <a:solidFill>
                  <a:schemeClr val="accent6">
                    <a:lumMod val="75000"/>
                  </a:schemeClr>
                </a:solidFill>
              </a:rPr>
              <a:t>?</a:t>
            </a:r>
            <a:r>
              <a:rPr lang="de-DE" altLang="de-DE" sz="2000" dirty="0">
                <a:solidFill>
                  <a:schemeClr val="accent6">
                    <a:lumMod val="75000"/>
                  </a:schemeClr>
                </a:solidFill>
              </a:rPr>
              <a:t> </a:t>
            </a:r>
            <a:endParaRPr lang="de-DE" altLang="de-DE" sz="2000" dirty="0" smtClean="0">
              <a:solidFill>
                <a:schemeClr val="accent6">
                  <a:lumMod val="75000"/>
                </a:schemeClr>
              </a:solidFill>
            </a:endParaRPr>
          </a:p>
          <a:p>
            <a:pPr>
              <a:buFont typeface="Arial" panose="020B0604020202020204" pitchFamily="34" charset="0"/>
              <a:buChar char="•"/>
              <a:defRPr/>
            </a:pPr>
            <a:r>
              <a:rPr lang="de-DE" altLang="de-DE" sz="2000" dirty="0">
                <a:solidFill>
                  <a:schemeClr val="accent6">
                    <a:lumMod val="75000"/>
                  </a:schemeClr>
                </a:solidFill>
              </a:rPr>
              <a:t>Welche Schulformen werden für die jeweiligen Bildungsgänge angeboten?</a:t>
            </a:r>
          </a:p>
          <a:p>
            <a:pPr>
              <a:buFont typeface="Arial" panose="020B0604020202020204" pitchFamily="34" charset="0"/>
              <a:buChar char="•"/>
              <a:defRPr/>
            </a:pPr>
            <a:r>
              <a:rPr lang="de-DE" altLang="de-DE" sz="2000" dirty="0" smtClean="0">
                <a:solidFill>
                  <a:schemeClr val="accent6">
                    <a:lumMod val="75000"/>
                  </a:schemeClr>
                </a:solidFill>
              </a:rPr>
              <a:t>Welche Besonderheiten haben die Schulformen?</a:t>
            </a:r>
          </a:p>
          <a:p>
            <a:pPr>
              <a:buFont typeface="Arial" panose="020B0604020202020204" pitchFamily="34" charset="0"/>
              <a:buChar char="•"/>
              <a:defRPr/>
            </a:pPr>
            <a:r>
              <a:rPr lang="de-DE" altLang="de-DE" sz="2000" dirty="0" smtClean="0">
                <a:solidFill>
                  <a:schemeClr val="accent6">
                    <a:lumMod val="75000"/>
                  </a:schemeClr>
                </a:solidFill>
              </a:rPr>
              <a:t>Wie geht es weiter nach der Sekundarstufe I?</a:t>
            </a:r>
            <a:endParaRPr lang="de-DE" altLang="de-DE" sz="2000" dirty="0">
              <a:solidFill>
                <a:schemeClr val="accent6">
                  <a:lumMod val="75000"/>
                </a:schemeClr>
              </a:solidFill>
            </a:endParaRPr>
          </a:p>
          <a:p>
            <a:pPr>
              <a:buFontTx/>
              <a:buChar char="-"/>
              <a:defRPr/>
            </a:pPr>
            <a:endParaRPr lang="de-DE" altLang="de-DE" sz="2000" dirty="0" smtClean="0"/>
          </a:p>
          <a:p>
            <a:pPr>
              <a:buFontTx/>
              <a:buChar char="-"/>
              <a:defRPr/>
            </a:pPr>
            <a:endParaRPr lang="de-DE" altLang="de-DE" sz="2000" dirty="0"/>
          </a:p>
          <a:p>
            <a:pPr>
              <a:buFontTx/>
              <a:buChar char="-"/>
              <a:defRPr/>
            </a:pPr>
            <a:endParaRPr lang="de-DE" altLang="de-DE" sz="2000" dirty="0" smtClean="0"/>
          </a:p>
          <a:p>
            <a:pPr>
              <a:buFontTx/>
              <a:buChar char="-"/>
              <a:defRPr/>
            </a:pPr>
            <a:endParaRPr lang="de-DE" altLang="de-DE" sz="2000" dirty="0" smtClean="0"/>
          </a:p>
          <a:p>
            <a:pPr>
              <a:buFontTx/>
              <a:buChar char="-"/>
              <a:defRPr/>
            </a:pPr>
            <a:endParaRPr lang="de-DE" altLang="de-DE" sz="2000" dirty="0" smtClean="0"/>
          </a:p>
          <a:p>
            <a:pPr>
              <a:buFontTx/>
              <a:buChar char="-"/>
              <a:defRPr/>
            </a:pPr>
            <a:endParaRPr lang="de-DE" altLang="de-DE" sz="2000" dirty="0" smtClean="0"/>
          </a:p>
          <a:p>
            <a:pPr marL="0" indent="0">
              <a:defRPr/>
            </a:pPr>
            <a:endParaRPr lang="de-DE" altLang="de-DE" sz="2000" dirty="0" smtClean="0"/>
          </a:p>
          <a:p>
            <a:pPr>
              <a:buFontTx/>
              <a:buChar char="•"/>
              <a:defRPr/>
            </a:pPr>
            <a:endParaRPr lang="de-DE" altLang="de-DE" sz="2000" dirty="0" smtClean="0">
              <a:cs typeface="Arial" charset="0"/>
            </a:endParaRPr>
          </a:p>
        </p:txBody>
      </p:sp>
      <p:sp>
        <p:nvSpPr>
          <p:cNvPr id="4" name="Datumsplatzhalter 3"/>
          <p:cNvSpPr>
            <a:spLocks noGrp="1"/>
          </p:cNvSpPr>
          <p:nvPr>
            <p:ph type="dt"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28FAD278-A9C7-4686-88A6-BD1EDC39DE5F}" type="datetime2">
              <a:rPr kumimoji="0" lang="de-DE" sz="1000" b="0" i="0" u="none" strike="noStrike" kern="1200" cap="none" spc="0" normalizeH="0" baseline="0" noProof="0" smtClean="0">
                <a:ln>
                  <a:noFill/>
                </a:ln>
                <a:solidFill>
                  <a:srgbClr val="3333C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Dienstag, 13. November 2018</a:t>
            </a:fld>
            <a:endParaRPr kumimoji="0" lang="de-DE" sz="1000" b="0" i="0" u="none" strike="noStrike" kern="1200" cap="none" spc="0" normalizeH="0" baseline="0" noProof="0" dirty="0">
              <a:ln>
                <a:noFill/>
              </a:ln>
              <a:solidFill>
                <a:srgbClr val="3333CC"/>
              </a:solidFill>
              <a:effectLst/>
              <a:uLnTx/>
              <a:uFillTx/>
              <a:latin typeface="Arial"/>
              <a:ea typeface="+mn-ea"/>
              <a:cs typeface="+mn-cs"/>
            </a:endParaRPr>
          </a:p>
        </p:txBody>
      </p:sp>
      <p:sp>
        <p:nvSpPr>
          <p:cNvPr id="12292" name="Rectangle 2"/>
          <p:cNvSpPr txBox="1">
            <a:spLocks noChangeArrowheads="1"/>
          </p:cNvSpPr>
          <p:nvPr/>
        </p:nvSpPr>
        <p:spPr bwMode="auto">
          <a:xfrm>
            <a:off x="533400" y="838200"/>
            <a:ext cx="77724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3000"/>
              </a:lnSpc>
              <a:defRPr>
                <a:solidFill>
                  <a:srgbClr val="3333CC"/>
                </a:solidFill>
                <a:latin typeface="Arial"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lnSpc>
                <a:spcPts val="3000"/>
              </a:lnSpc>
              <a:buChar char="»"/>
              <a:defRPr>
                <a:solidFill>
                  <a:schemeClr val="tx1"/>
                </a:solidFill>
                <a:latin typeface="Arial" charset="0"/>
              </a:defRPr>
            </a:lvl5pPr>
            <a:lvl6pPr marL="2514600" indent="-228600" eaLnBrk="0" fontAlgn="base" hangingPunct="0">
              <a:lnSpc>
                <a:spcPts val="3000"/>
              </a:lnSpc>
              <a:spcBef>
                <a:spcPct val="0"/>
              </a:spcBef>
              <a:spcAft>
                <a:spcPct val="0"/>
              </a:spcAft>
              <a:buChar char="»"/>
              <a:defRPr>
                <a:solidFill>
                  <a:schemeClr val="tx1"/>
                </a:solidFill>
                <a:latin typeface="Arial" charset="0"/>
              </a:defRPr>
            </a:lvl6pPr>
            <a:lvl7pPr marL="2971800" indent="-228600" eaLnBrk="0" fontAlgn="base" hangingPunct="0">
              <a:lnSpc>
                <a:spcPts val="3000"/>
              </a:lnSpc>
              <a:spcBef>
                <a:spcPct val="0"/>
              </a:spcBef>
              <a:spcAft>
                <a:spcPct val="0"/>
              </a:spcAft>
              <a:buChar char="»"/>
              <a:defRPr>
                <a:solidFill>
                  <a:schemeClr val="tx1"/>
                </a:solidFill>
                <a:latin typeface="Arial" charset="0"/>
              </a:defRPr>
            </a:lvl7pPr>
            <a:lvl8pPr marL="3429000" indent="-228600" eaLnBrk="0" fontAlgn="base" hangingPunct="0">
              <a:lnSpc>
                <a:spcPts val="3000"/>
              </a:lnSpc>
              <a:spcBef>
                <a:spcPct val="0"/>
              </a:spcBef>
              <a:spcAft>
                <a:spcPct val="0"/>
              </a:spcAft>
              <a:buChar char="»"/>
              <a:defRPr>
                <a:solidFill>
                  <a:schemeClr val="tx1"/>
                </a:solidFill>
                <a:latin typeface="Arial" charset="0"/>
              </a:defRPr>
            </a:lvl8pPr>
            <a:lvl9pPr marL="3886200" indent="-228600" eaLnBrk="0" fontAlgn="base" hangingPunct="0">
              <a:lnSpc>
                <a:spcPts val="3000"/>
              </a:lnSpc>
              <a:spcBef>
                <a:spcPct val="0"/>
              </a:spcBef>
              <a:spcAft>
                <a:spcPct val="0"/>
              </a:spcAft>
              <a:buChar char="»"/>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smtClean="0">
                <a:ln>
                  <a:noFill/>
                </a:ln>
                <a:solidFill>
                  <a:srgbClr val="2D2DB9">
                    <a:lumMod val="75000"/>
                  </a:srgbClr>
                </a:solidFill>
                <a:effectLst/>
                <a:uLnTx/>
                <a:uFillTx/>
                <a:latin typeface="Arial" charset="0"/>
                <a:ea typeface="MS PGothic" pitchFamily="34" charset="-128"/>
                <a:cs typeface="Arial" charset="0"/>
              </a:rPr>
              <a:t>Informationen zu den Bildungsgängen und Schul-formen der weiterführenden Schulen</a:t>
            </a:r>
          </a:p>
        </p:txBody>
      </p:sp>
      <p:sp>
        <p:nvSpPr>
          <p:cNvPr id="11" name="Fußzeilenplatzhalt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200" b="1" i="0" u="none" strike="noStrike" kern="1200" cap="none" spc="0" normalizeH="0" baseline="0" noProof="0">
                <a:ln>
                  <a:noFill/>
                </a:ln>
                <a:solidFill>
                  <a:srgbClr val="244894"/>
                </a:solidFill>
                <a:effectLst/>
                <a:uLnTx/>
                <a:uFillTx/>
                <a:latin typeface="Arial"/>
                <a:ea typeface="+mn-ea"/>
                <a:cs typeface="+mn-cs"/>
              </a:rPr>
              <a:t>Hessisches Kultusministerium</a:t>
            </a:r>
          </a:p>
        </p:txBody>
      </p:sp>
    </p:spTree>
    <p:extLst>
      <p:ext uri="{BB962C8B-B14F-4D97-AF65-F5344CB8AC3E}">
        <p14:creationId xmlns:p14="http://schemas.microsoft.com/office/powerpoint/2010/main" val="837537562"/>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Template>
  <TotalTime>0</TotalTime>
  <Words>3954</Words>
  <Application>Microsoft Office PowerPoint</Application>
  <PresentationFormat>Bildschirmpräsentation (4:3)</PresentationFormat>
  <Paragraphs>670</Paragraphs>
  <Slides>43</Slides>
  <Notes>43</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43</vt:i4>
      </vt:variant>
    </vt:vector>
  </HeadingPairs>
  <TitlesOfParts>
    <vt:vector size="52" baseType="lpstr">
      <vt:lpstr>MS PGothic</vt:lpstr>
      <vt:lpstr>Arial</vt:lpstr>
      <vt:lpstr>Calibri</vt:lpstr>
      <vt:lpstr>Candara</vt:lpstr>
      <vt:lpstr>Courier New</vt:lpstr>
      <vt:lpstr>Times</vt:lpstr>
      <vt:lpstr>Times New Roman</vt:lpstr>
      <vt:lpstr>Wingdings</vt:lpstr>
      <vt:lpstr>Standarddesign</vt:lpstr>
      <vt:lpstr>Mein Kind kommt in die 5. Klasse </vt:lpstr>
      <vt:lpstr>Inhalt</vt:lpstr>
      <vt:lpstr>Wie geht es weiter nach der Grundschule?</vt:lpstr>
      <vt:lpstr>PowerPoint-Präsentation</vt:lpstr>
      <vt:lpstr>PowerPoint-Präsentation</vt:lpstr>
      <vt:lpstr>PowerPoint-Präsentation</vt:lpstr>
      <vt:lpstr>PowerPoint-Präsentation</vt:lpstr>
      <vt:lpstr>PowerPoint-Präsentation</vt:lpstr>
      <vt:lpstr>PowerPoint-Präsentation</vt:lpstr>
      <vt:lpstr>Der Hauptschulbildungsgang</vt:lpstr>
      <vt:lpstr>Der Realschulbildungsgang</vt:lpstr>
      <vt:lpstr>Der gymnasiale Bildungsgang</vt:lpstr>
      <vt:lpstr>Bildungsgänge und Schulformen – Was ist der Unterschied?</vt:lpstr>
      <vt:lpstr>Schulformen in der Sekundarstufe I</vt:lpstr>
      <vt:lpstr>PowerPoint-Präsentation</vt:lpstr>
      <vt:lpstr>PowerPoint-Präsentation</vt:lpstr>
      <vt:lpstr>PowerPoint-Präsentation</vt:lpstr>
      <vt:lpstr>PowerPoint-Präsentation</vt:lpstr>
      <vt:lpstr>PowerPoint-Präsentation</vt:lpstr>
      <vt:lpstr>Emil-von-Behring-Schule </vt:lpstr>
      <vt:lpstr>Schulform Mittelstufenschule</vt:lpstr>
      <vt:lpstr>PowerPoint-Präsentation</vt:lpstr>
      <vt:lpstr>PowerPoint-Präsentation</vt:lpstr>
      <vt:lpstr>PowerPoint-Präsentation</vt:lpstr>
      <vt:lpstr>Schulform Realschule</vt:lpstr>
      <vt:lpstr>Schulform kooperative Gesamtschule</vt:lpstr>
      <vt:lpstr>Schulform integrierte Gesamtschule</vt:lpstr>
      <vt:lpstr>PowerPoint-Präsentation</vt:lpstr>
      <vt:lpstr>PowerPoint-Präsentation</vt:lpstr>
      <vt:lpstr>Richtsbergschule </vt:lpstr>
      <vt:lpstr>Schulform Gymnasium</vt:lpstr>
      <vt:lpstr>Marburger Gymnasien</vt:lpstr>
      <vt:lpstr>Alle vier Gymnasien haben…</vt:lpstr>
      <vt:lpstr>PowerPoint-Präsentation</vt:lpstr>
      <vt:lpstr>PowerPoint-Präsentation</vt:lpstr>
      <vt:lpstr>PowerPoint-Präsentation</vt:lpstr>
      <vt:lpstr>PowerPoint-Präsentation</vt:lpstr>
      <vt:lpstr>Wie geht es weiter nach der Sekundarstufe I?</vt:lpstr>
      <vt:lpstr>PowerPoint-Präsentation</vt:lpstr>
      <vt:lpstr>PowerPoint-Präsentation</vt:lpstr>
      <vt:lpstr>Bildungswege in Hessen</vt:lpstr>
      <vt:lpstr>Bildungswege in Hessen</vt:lpstr>
      <vt:lpstr>Die rechtlichen Bestimmungen zum Übergang in die weiterführenden Schulen finden Sie zum Nachlesen:</vt:lpstr>
    </vt:vector>
  </TitlesOfParts>
  <Company>Hessische Kultusverwaltung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Staatliches Schulamt für den  Landkreis Marburg-Biedenkopf</dc:title>
  <dc:creator>dresslerk</dc:creator>
  <cp:lastModifiedBy>Astrid Schiller</cp:lastModifiedBy>
  <cp:revision>248</cp:revision>
  <cp:lastPrinted>2017-11-02T08:08:51Z</cp:lastPrinted>
  <dcterms:created xsi:type="dcterms:W3CDTF">2009-09-22T09:23:38Z</dcterms:created>
  <dcterms:modified xsi:type="dcterms:W3CDTF">2018-11-13T09:43:15Z</dcterms:modified>
</cp:coreProperties>
</file>